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7675" cy="9982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0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93DF-77DB-458A-A03E-820BEF7F9BB0}" type="datetimeFigureOut">
              <a:rPr lang="de-AT" smtClean="0"/>
              <a:t>13.09.2023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DCDD-FAC9-4F33-B81F-C8482CD321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4201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93DF-77DB-458A-A03E-820BEF7F9BB0}" type="datetimeFigureOut">
              <a:rPr lang="de-AT" smtClean="0"/>
              <a:t>13.09.2023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DCDD-FAC9-4F33-B81F-C8482CD321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2326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93DF-77DB-458A-A03E-820BEF7F9BB0}" type="datetimeFigureOut">
              <a:rPr lang="de-AT" smtClean="0"/>
              <a:t>13.09.2023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DCDD-FAC9-4F33-B81F-C8482CD321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699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93DF-77DB-458A-A03E-820BEF7F9BB0}" type="datetimeFigureOut">
              <a:rPr lang="de-AT" smtClean="0"/>
              <a:t>13.09.2023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DCDD-FAC9-4F33-B81F-C8482CD321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7142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93DF-77DB-458A-A03E-820BEF7F9BB0}" type="datetimeFigureOut">
              <a:rPr lang="de-AT" smtClean="0"/>
              <a:t>13.09.2023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DCDD-FAC9-4F33-B81F-C8482CD321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44836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93DF-77DB-458A-A03E-820BEF7F9BB0}" type="datetimeFigureOut">
              <a:rPr lang="de-AT" smtClean="0"/>
              <a:t>13.09.2023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DCDD-FAC9-4F33-B81F-C8482CD321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522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93DF-77DB-458A-A03E-820BEF7F9BB0}" type="datetimeFigureOut">
              <a:rPr lang="de-AT" smtClean="0"/>
              <a:t>13.09.2023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DCDD-FAC9-4F33-B81F-C8482CD321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76530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93DF-77DB-458A-A03E-820BEF7F9BB0}" type="datetimeFigureOut">
              <a:rPr lang="de-AT" smtClean="0"/>
              <a:t>13.09.2023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DCDD-FAC9-4F33-B81F-C8482CD321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3722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93DF-77DB-458A-A03E-820BEF7F9BB0}" type="datetimeFigureOut">
              <a:rPr lang="de-AT" smtClean="0"/>
              <a:t>13.09.2023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DCDD-FAC9-4F33-B81F-C8482CD321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3807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93DF-77DB-458A-A03E-820BEF7F9BB0}" type="datetimeFigureOut">
              <a:rPr lang="de-AT" smtClean="0"/>
              <a:t>13.09.2023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DCDD-FAC9-4F33-B81F-C8482CD321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4039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93DF-77DB-458A-A03E-820BEF7F9BB0}" type="datetimeFigureOut">
              <a:rPr lang="de-AT" smtClean="0"/>
              <a:t>13.09.2023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DCDD-FAC9-4F33-B81F-C8482CD321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7770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593DF-77DB-458A-A03E-820BEF7F9BB0}" type="datetimeFigureOut">
              <a:rPr lang="de-AT" smtClean="0"/>
              <a:t>13.09.2023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DDCDD-FAC9-4F33-B81F-C8482CD321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25189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ssdiagramm: Manuelle Eingabe 3"/>
          <p:cNvSpPr/>
          <p:nvPr/>
        </p:nvSpPr>
        <p:spPr>
          <a:xfrm rot="10800000">
            <a:off x="0" y="0"/>
            <a:ext cx="6858000" cy="2461669"/>
          </a:xfrm>
          <a:prstGeom prst="flowChartManualInput">
            <a:avLst/>
          </a:prstGeom>
          <a:solidFill>
            <a:srgbClr val="FFAA00"/>
          </a:solidFill>
          <a:ln>
            <a:solidFill>
              <a:srgbClr val="FFA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246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3592" y="151556"/>
            <a:ext cx="1436871" cy="358838"/>
          </a:xfrm>
          <a:prstGeom prst="rect">
            <a:avLst/>
          </a:prstGeom>
        </p:spPr>
      </p:pic>
      <p:grpSp>
        <p:nvGrpSpPr>
          <p:cNvPr id="49" name="Gruppieren 48"/>
          <p:cNvGrpSpPr/>
          <p:nvPr/>
        </p:nvGrpSpPr>
        <p:grpSpPr>
          <a:xfrm>
            <a:off x="164552" y="294443"/>
            <a:ext cx="8910645" cy="1946582"/>
            <a:chOff x="164552" y="378667"/>
            <a:chExt cx="8910645" cy="1946582"/>
          </a:xfrm>
        </p:grpSpPr>
        <p:sp>
          <p:nvSpPr>
            <p:cNvPr id="21" name="Rechteck 20"/>
            <p:cNvSpPr/>
            <p:nvPr/>
          </p:nvSpPr>
          <p:spPr>
            <a:xfrm>
              <a:off x="168029" y="897137"/>
              <a:ext cx="8907168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AT" sz="1050" b="1" dirty="0">
                  <a:latin typeface="Noto Sans" panose="020B0502040504020204" pitchFamily="34"/>
                  <a:ea typeface="Noto Sans" panose="020B0502040504020204" pitchFamily="34"/>
                  <a:cs typeface="Noto Sans" panose="020B0502040504020204" pitchFamily="34"/>
                </a:rPr>
                <a:t>Beratung bei: </a:t>
              </a:r>
              <a:r>
                <a:rPr lang="de-AT" sz="1050" dirty="0" err="1">
                  <a:latin typeface="Noto Sans" panose="020B0502040504020204" pitchFamily="34"/>
                  <a:ea typeface="Noto Sans" panose="020B0502040504020204" pitchFamily="34"/>
                  <a:cs typeface="Noto Sans" panose="020B0502040504020204" pitchFamily="34"/>
                </a:rPr>
                <a:t>AusBildung</a:t>
              </a:r>
              <a:r>
                <a:rPr lang="de-AT" sz="1050" dirty="0">
                  <a:latin typeface="Noto Sans" panose="020B0502040504020204" pitchFamily="34"/>
                  <a:ea typeface="Noto Sans" panose="020B0502040504020204" pitchFamily="34"/>
                  <a:cs typeface="Noto Sans" panose="020B0502040504020204" pitchFamily="34"/>
                </a:rPr>
                <a:t> bis 18 – drohendem Schulabbruch – Motivationsproblemen – </a:t>
              </a:r>
              <a:br>
                <a:rPr lang="de-AT" sz="1050" dirty="0">
                  <a:latin typeface="Noto Sans" panose="020B0502040504020204" pitchFamily="34"/>
                  <a:ea typeface="Noto Sans" panose="020B0502040504020204" pitchFamily="34"/>
                  <a:cs typeface="Noto Sans" panose="020B0502040504020204" pitchFamily="34"/>
                </a:rPr>
              </a:br>
              <a:r>
                <a:rPr lang="de-AT" sz="1050" dirty="0">
                  <a:latin typeface="Noto Sans" panose="020B0502040504020204" pitchFamily="34"/>
                  <a:ea typeface="Noto Sans" panose="020B0502040504020204" pitchFamily="34"/>
                  <a:cs typeface="Noto Sans" panose="020B0502040504020204" pitchFamily="34"/>
                </a:rPr>
                <a:t>Lernschwierigkeiten – persönlichen Anliegen – Schulverweigerung – Schulwechsel – Lehrstellensuche </a:t>
              </a:r>
            </a:p>
          </p:txBody>
        </p:sp>
        <p:grpSp>
          <p:nvGrpSpPr>
            <p:cNvPr id="48" name="Gruppieren 47"/>
            <p:cNvGrpSpPr/>
            <p:nvPr/>
          </p:nvGrpSpPr>
          <p:grpSpPr>
            <a:xfrm>
              <a:off x="164552" y="378667"/>
              <a:ext cx="4835349" cy="1946582"/>
              <a:chOff x="164552" y="378667"/>
              <a:chExt cx="4835349" cy="1946582"/>
            </a:xfrm>
          </p:grpSpPr>
          <p:sp>
            <p:nvSpPr>
              <p:cNvPr id="20" name="Textfeld 19"/>
              <p:cNvSpPr txBox="1"/>
              <p:nvPr/>
            </p:nvSpPr>
            <p:spPr>
              <a:xfrm>
                <a:off x="164552" y="378667"/>
                <a:ext cx="483534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AT" sz="4000" b="1" dirty="0">
                    <a:latin typeface="Source Sans Pro" panose="020B0703030403020204" pitchFamily="34" charset="0"/>
                  </a:rPr>
                  <a:t>JUGEND</a:t>
                </a:r>
                <a:r>
                  <a:rPr lang="de-AT" sz="4000" b="1" dirty="0">
                    <a:solidFill>
                      <a:schemeClr val="bg1"/>
                    </a:solidFill>
                    <a:latin typeface="Source Sans Pro" panose="020B0703030403020204" pitchFamily="34" charset="0"/>
                  </a:rPr>
                  <a:t>COACHING</a:t>
                </a:r>
              </a:p>
            </p:txBody>
          </p:sp>
          <p:grpSp>
            <p:nvGrpSpPr>
              <p:cNvPr id="32" name="Gruppieren 31"/>
              <p:cNvGrpSpPr/>
              <p:nvPr/>
            </p:nvGrpSpPr>
            <p:grpSpPr>
              <a:xfrm>
                <a:off x="190641" y="1412706"/>
                <a:ext cx="2858718" cy="912543"/>
                <a:chOff x="190641" y="1680900"/>
                <a:chExt cx="2858718" cy="912543"/>
              </a:xfrm>
            </p:grpSpPr>
            <p:pic>
              <p:nvPicPr>
                <p:cNvPr id="23" name="Grafik 22">
                  <a:extLst>
                    <a:ext uri="{FF2B5EF4-FFF2-40B4-BE49-F238E27FC236}">
                      <a16:creationId xmlns:a16="http://schemas.microsoft.com/office/drawing/2014/main" id="{AE1887C1-3DB4-AC40-B7D2-010BA19774D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0641" y="1695874"/>
                  <a:ext cx="308377" cy="270263"/>
                </a:xfrm>
                <a:prstGeom prst="rect">
                  <a:avLst/>
                </a:prstGeom>
              </p:spPr>
            </p:pic>
            <p:pic>
              <p:nvPicPr>
                <p:cNvPr id="24" name="Grafik 23">
                  <a:extLst>
                    <a:ext uri="{FF2B5EF4-FFF2-40B4-BE49-F238E27FC236}">
                      <a16:creationId xmlns:a16="http://schemas.microsoft.com/office/drawing/2014/main" id="{186FDA11-953E-0E45-B9B1-D3A37425D75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6251" y="2001287"/>
                  <a:ext cx="307742" cy="307742"/>
                </a:xfrm>
                <a:prstGeom prst="rect">
                  <a:avLst/>
                </a:prstGeom>
              </p:spPr>
            </p:pic>
            <p:pic>
              <p:nvPicPr>
                <p:cNvPr id="25" name="Grafik 24">
                  <a:extLst>
                    <a:ext uri="{FF2B5EF4-FFF2-40B4-BE49-F238E27FC236}">
                      <a16:creationId xmlns:a16="http://schemas.microsoft.com/office/drawing/2014/main" id="{27472A9A-EEE5-C343-B4CF-0CBA979DA6D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3461" y="2377404"/>
                  <a:ext cx="213322" cy="213322"/>
                </a:xfrm>
                <a:prstGeom prst="rect">
                  <a:avLst/>
                </a:prstGeom>
              </p:spPr>
            </p:pic>
            <p:sp>
              <p:nvSpPr>
                <p:cNvPr id="26" name="Rechteck 25">
                  <a:extLst>
                    <a:ext uri="{FF2B5EF4-FFF2-40B4-BE49-F238E27FC236}">
                      <a16:creationId xmlns:a16="http://schemas.microsoft.com/office/drawing/2014/main" id="{0B1FC6A9-BEC6-5049-A21A-A129698DD592}"/>
                    </a:ext>
                  </a:extLst>
                </p:cNvPr>
                <p:cNvSpPr/>
                <p:nvPr/>
              </p:nvSpPr>
              <p:spPr>
                <a:xfrm>
                  <a:off x="533927" y="1680900"/>
                  <a:ext cx="2515432" cy="25391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de-AT" sz="1050" dirty="0">
                      <a:latin typeface="Noto Sans" panose="020B0502040504020204" pitchFamily="34"/>
                      <a:ea typeface="Noto Sans" panose="020B0502040504020204" pitchFamily="34"/>
                      <a:cs typeface="Noto Sans" panose="020B0502040504020204" pitchFamily="34"/>
                    </a:rPr>
                    <a:t>www.oesb-jugendcoaching.at/kaernten</a:t>
                  </a:r>
                </a:p>
              </p:txBody>
            </p:sp>
            <p:sp>
              <p:nvSpPr>
                <p:cNvPr id="27" name="Rechteck 26">
                  <a:extLst>
                    <a:ext uri="{FF2B5EF4-FFF2-40B4-BE49-F238E27FC236}">
                      <a16:creationId xmlns:a16="http://schemas.microsoft.com/office/drawing/2014/main" id="{69617D8E-2DE3-B147-BA60-76318707EBDA}"/>
                    </a:ext>
                  </a:extLst>
                </p:cNvPr>
                <p:cNvSpPr/>
                <p:nvPr/>
              </p:nvSpPr>
              <p:spPr>
                <a:xfrm>
                  <a:off x="514030" y="2008370"/>
                  <a:ext cx="1786066" cy="25391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de-AT" sz="1050" dirty="0">
                      <a:latin typeface="Noto Sans" panose="020B0502040504020204" pitchFamily="34"/>
                      <a:ea typeface="Noto Sans" panose="020B0502040504020204" pitchFamily="34"/>
                      <a:cs typeface="Noto Sans" panose="020B0502040504020204" pitchFamily="34"/>
                    </a:rPr>
                    <a:t>@</a:t>
                  </a:r>
                  <a:r>
                    <a:rPr lang="de-AT" sz="1050" dirty="0" err="1">
                      <a:latin typeface="Noto Sans" panose="020B0502040504020204" pitchFamily="34"/>
                      <a:ea typeface="Noto Sans" panose="020B0502040504020204" pitchFamily="34"/>
                      <a:cs typeface="Noto Sans" panose="020B0502040504020204" pitchFamily="34"/>
                    </a:rPr>
                    <a:t>kaerntenjugendcoaching</a:t>
                  </a:r>
                  <a:endParaRPr lang="de-AT" sz="1050" dirty="0">
                    <a:latin typeface="Noto Sans" panose="020B0502040504020204" pitchFamily="34"/>
                    <a:ea typeface="Noto Sans" panose="020B0502040504020204" pitchFamily="34"/>
                    <a:cs typeface="Noto Sans" panose="020B0502040504020204" pitchFamily="34"/>
                  </a:endParaRPr>
                </a:p>
              </p:txBody>
            </p:sp>
            <p:sp>
              <p:nvSpPr>
                <p:cNvPr id="28" name="Rechteck 27">
                  <a:extLst>
                    <a:ext uri="{FF2B5EF4-FFF2-40B4-BE49-F238E27FC236}">
                      <a16:creationId xmlns:a16="http://schemas.microsoft.com/office/drawing/2014/main" id="{314BB86F-64CB-704A-AE02-E6E1D66A6B78}"/>
                    </a:ext>
                  </a:extLst>
                </p:cNvPr>
                <p:cNvSpPr/>
                <p:nvPr/>
              </p:nvSpPr>
              <p:spPr>
                <a:xfrm>
                  <a:off x="504628" y="2339527"/>
                  <a:ext cx="1786066" cy="25391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de-AT" sz="1050" dirty="0">
                      <a:latin typeface="Noto Sans" panose="020B0502040504020204" pitchFamily="34"/>
                      <a:ea typeface="Noto Sans" panose="020B0502040504020204" pitchFamily="34"/>
                      <a:cs typeface="Noto Sans" panose="020B0502040504020204" pitchFamily="34"/>
                    </a:rPr>
                    <a:t>@</a:t>
                  </a:r>
                  <a:r>
                    <a:rPr lang="de-AT" sz="1050" dirty="0" err="1">
                      <a:latin typeface="Noto Sans" panose="020B0502040504020204" pitchFamily="34"/>
                      <a:ea typeface="Noto Sans" panose="020B0502040504020204" pitchFamily="34"/>
                      <a:cs typeface="Noto Sans" panose="020B0502040504020204" pitchFamily="34"/>
                    </a:rPr>
                    <a:t>jugendcoachingkaernten</a:t>
                  </a:r>
                  <a:endParaRPr lang="de-AT" sz="1050" dirty="0">
                    <a:latin typeface="Noto Sans" panose="020B0502040504020204" pitchFamily="34"/>
                    <a:ea typeface="Noto Sans" panose="020B0502040504020204" pitchFamily="34"/>
                    <a:cs typeface="Noto Sans" panose="020B0502040504020204" pitchFamily="34"/>
                  </a:endParaRPr>
                </a:p>
              </p:txBody>
            </p:sp>
          </p:grpSp>
        </p:grpSp>
      </p:grpSp>
      <p:sp>
        <p:nvSpPr>
          <p:cNvPr id="34" name="Abgerundetes Rechteck 33"/>
          <p:cNvSpPr/>
          <p:nvPr/>
        </p:nvSpPr>
        <p:spPr>
          <a:xfrm rot="578072">
            <a:off x="4551396" y="1351873"/>
            <a:ext cx="1978237" cy="1452895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de-AT" sz="1100" b="1" dirty="0">
                <a:solidFill>
                  <a:srgbClr val="FFAA00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WANN UND WO?</a:t>
            </a:r>
          </a:p>
          <a:p>
            <a:pPr algn="ctr">
              <a:lnSpc>
                <a:spcPct val="115000"/>
              </a:lnSpc>
            </a:pPr>
            <a:r>
              <a:rPr lang="de-DE" sz="1100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Donnerstag </a:t>
            </a:r>
          </a:p>
          <a:p>
            <a:pPr algn="ctr">
              <a:lnSpc>
                <a:spcPct val="115000"/>
              </a:lnSpc>
            </a:pPr>
            <a:r>
              <a:rPr lang="de-DE" sz="1100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09:00 – 13:00</a:t>
            </a:r>
          </a:p>
          <a:p>
            <a:pPr algn="ctr">
              <a:lnSpc>
                <a:spcPct val="115000"/>
              </a:lnSpc>
            </a:pPr>
            <a:r>
              <a:rPr lang="de-DE" sz="1400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Im Beratungsraum 236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243462" y="2589804"/>
            <a:ext cx="6383762" cy="4490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AT" sz="105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Sehr geehrte Lehrkräfte!</a:t>
            </a:r>
            <a:endParaRPr lang="de-AT" sz="105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>
              <a:lnSpc>
                <a:spcPct val="114000"/>
              </a:lnSpc>
            </a:pP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 </a:t>
            </a:r>
          </a:p>
          <a:p>
            <a:pPr>
              <a:lnSpc>
                <a:spcPct val="114000"/>
              </a:lnSpc>
            </a:pP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Auch dieses Schuljahr steht das vom Sozialministeriumservice Landesstelle Kärnten geförderte Projekt Jugendcoaching Kärnten AHS/BMHS Ihren Schüler*innen kostenlos und auf freiwilliger Basis zur Verfügung. </a:t>
            </a:r>
          </a:p>
          <a:p>
            <a:pPr>
              <a:lnSpc>
                <a:spcPct val="114000"/>
              </a:lnSpc>
            </a:pPr>
            <a:endParaRPr lang="de-AT" sz="105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>
              <a:lnSpc>
                <a:spcPct val="114000"/>
              </a:lnSpc>
            </a:pP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Empfehlen Sie bitte jenen Schüler*innen ab der 9. Schulstufe die Kontaktaufnahme mit uns, die Beratungsbedarf </a:t>
            </a:r>
            <a:r>
              <a:rPr lang="de-AT" sz="105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zu folgenden Themen </a:t>
            </a: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haben:</a:t>
            </a:r>
          </a:p>
          <a:p>
            <a:pPr>
              <a:lnSpc>
                <a:spcPct val="114000"/>
              </a:lnSpc>
            </a:pPr>
            <a:endParaRPr lang="de-AT" sz="105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lvl="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Lernschwierigkeiten und Motivationsprobleme</a:t>
            </a:r>
          </a:p>
          <a:p>
            <a:pPr lvl="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drohender Schulabbruch </a:t>
            </a:r>
          </a:p>
          <a:p>
            <a:pPr lvl="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Schulverweigerung</a:t>
            </a:r>
          </a:p>
          <a:p>
            <a:pPr lvl="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gewünschter Schulwechsel bzw. Lehrstellensuche</a:t>
            </a:r>
          </a:p>
          <a:p>
            <a:pPr lvl="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persönliche Anliegen etc.</a:t>
            </a:r>
          </a:p>
          <a:p>
            <a:pPr lvl="0">
              <a:lnSpc>
                <a:spcPct val="114000"/>
              </a:lnSpc>
            </a:pPr>
            <a:endParaRPr lang="de-AT" sz="105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>
              <a:lnSpc>
                <a:spcPct val="114000"/>
              </a:lnSpc>
            </a:pPr>
            <a:r>
              <a:rPr lang="de-AT" sz="105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Wie findet Beratung im Jugendcoaching statt? </a:t>
            </a:r>
          </a:p>
          <a:p>
            <a:pPr>
              <a:lnSpc>
                <a:spcPct val="114000"/>
              </a:lnSpc>
            </a:pP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 </a:t>
            </a:r>
          </a:p>
          <a:p>
            <a:pPr marL="171450" lvl="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Beratung während den Beratungszeiten direkt an der Schule oder ganzjährig nach individueller Terminvereinbarung in unserer Beratungsstelle (</a:t>
            </a:r>
            <a:r>
              <a:rPr lang="de-AT" sz="1050" dirty="0" err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Siriusstrasse</a:t>
            </a: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3, A-9020 Klagenfurt). </a:t>
            </a:r>
          </a:p>
          <a:p>
            <a:pPr marL="171450" lvl="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Terminvereinbarung ist persönlich, telefonisch, via E-Mail oder SMS möglich. </a:t>
            </a:r>
          </a:p>
          <a:p>
            <a:pPr marL="171450" lvl="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Ich berate persönlich und online. </a:t>
            </a:r>
          </a:p>
          <a:p>
            <a:pPr marL="171450" lvl="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Die Beratung ist vertraulich und kostenlos. </a:t>
            </a:r>
          </a:p>
          <a:p>
            <a:pPr marL="17145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Wir haben während allen Schulferien geöffnet.</a:t>
            </a:r>
          </a:p>
        </p:txBody>
      </p:sp>
      <p:pic>
        <p:nvPicPr>
          <p:cNvPr id="45" name="Picture 3"/>
          <p:cNvPicPr>
            <a:picLocks noChangeAspect="1"/>
          </p:cNvPicPr>
          <p:nvPr/>
        </p:nvPicPr>
        <p:blipFill rotWithShape="1">
          <a:blip r:embed="rId6"/>
          <a:srcRect l="2052" t="24609" r="4471" b="29637"/>
          <a:stretch/>
        </p:blipFill>
        <p:spPr bwMode="auto">
          <a:xfrm>
            <a:off x="5310407" y="9659791"/>
            <a:ext cx="1356130" cy="9597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40" name="Gruppieren 39"/>
          <p:cNvGrpSpPr/>
          <p:nvPr/>
        </p:nvGrpSpPr>
        <p:grpSpPr>
          <a:xfrm>
            <a:off x="164552" y="9218267"/>
            <a:ext cx="3272388" cy="554895"/>
            <a:chOff x="234073" y="6025236"/>
            <a:chExt cx="3272388" cy="554894"/>
          </a:xfrm>
        </p:grpSpPr>
        <p:sp>
          <p:nvSpPr>
            <p:cNvPr id="41" name="Rechteck 40"/>
            <p:cNvSpPr/>
            <p:nvPr/>
          </p:nvSpPr>
          <p:spPr>
            <a:xfrm>
              <a:off x="1750814" y="6364686"/>
              <a:ext cx="1755647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AT" sz="800" dirty="0">
                  <a:solidFill>
                    <a:srgbClr val="FFAA00"/>
                  </a:solidFill>
                  <a:latin typeface="Noto Sans" panose="020B0502040504020204" pitchFamily="34"/>
                  <a:ea typeface="Noto Sans" panose="020B0502040504020204" pitchFamily="34"/>
                  <a:cs typeface="Noto Sans" panose="020B0502040504020204" pitchFamily="34"/>
                </a:rPr>
                <a:t>neba.at/</a:t>
              </a:r>
              <a:r>
                <a:rPr lang="de-AT" sz="800" dirty="0" err="1">
                  <a:solidFill>
                    <a:srgbClr val="FFAA00"/>
                  </a:solidFill>
                  <a:latin typeface="Noto Sans" panose="020B0502040504020204" pitchFamily="34"/>
                  <a:ea typeface="Noto Sans" panose="020B0502040504020204" pitchFamily="34"/>
                  <a:cs typeface="Noto Sans" panose="020B0502040504020204" pitchFamily="34"/>
                </a:rPr>
                <a:t>jugendcoaching</a:t>
              </a:r>
              <a:endParaRPr lang="de-AT" sz="800" dirty="0">
                <a:solidFill>
                  <a:srgbClr val="FFAA00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endParaRPr>
            </a:p>
          </p:txBody>
        </p:sp>
        <p:pic>
          <p:nvPicPr>
            <p:cNvPr id="42" name="Picture 34"/>
            <p:cNvPicPr/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234073" y="6025236"/>
              <a:ext cx="1400400" cy="5374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7" name="Textfeld 46"/>
          <p:cNvSpPr txBox="1"/>
          <p:nvPr/>
        </p:nvSpPr>
        <p:spPr>
          <a:xfrm>
            <a:off x="456784" y="6900774"/>
            <a:ext cx="2716054" cy="149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de-AT" sz="1400" b="1" dirty="0">
                <a:solidFill>
                  <a:srgbClr val="FFAA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Mag.</a:t>
            </a:r>
            <a:r>
              <a:rPr lang="de-AT" sz="1400" b="1" baseline="30000" dirty="0">
                <a:solidFill>
                  <a:srgbClr val="FFAA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a </a:t>
            </a:r>
            <a:r>
              <a:rPr lang="de-AT" sz="1400" b="1" dirty="0">
                <a:solidFill>
                  <a:srgbClr val="FFAA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Bianca-Maria Feichter</a:t>
            </a:r>
          </a:p>
          <a:p>
            <a:pPr algn="ctr">
              <a:lnSpc>
                <a:spcPct val="114000"/>
              </a:lnSpc>
            </a:pPr>
            <a:r>
              <a:rPr lang="de-AT" sz="1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+43 664 60177 3549 bianca.feichter@oesb.at</a:t>
            </a:r>
          </a:p>
          <a:p>
            <a:pPr algn="ctr">
              <a:lnSpc>
                <a:spcPct val="114000"/>
              </a:lnSpc>
            </a:pPr>
            <a:endParaRPr lang="de-AT" sz="1050" b="1" dirty="0">
              <a:solidFill>
                <a:srgbClr val="FFAA00"/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algn="ctr"/>
            <a:r>
              <a:rPr lang="de-AT" sz="1050" b="1" dirty="0">
                <a:solidFill>
                  <a:srgbClr val="FFAA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Jugendcoaching-Hotline</a:t>
            </a:r>
          </a:p>
          <a:p>
            <a:pPr algn="ctr"/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0664 60177 3920</a:t>
            </a:r>
          </a:p>
          <a:p>
            <a:pPr algn="ctr"/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juco@oesb.at</a:t>
            </a:r>
          </a:p>
        </p:txBody>
      </p:sp>
      <p:sp>
        <p:nvSpPr>
          <p:cNvPr id="50" name="Textfeld 49"/>
          <p:cNvSpPr txBox="1"/>
          <p:nvPr/>
        </p:nvSpPr>
        <p:spPr>
          <a:xfrm>
            <a:off x="243461" y="8573660"/>
            <a:ext cx="63837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05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Vielen herzlichen Dank für Ihr Engagement, ich freue mich weiterhin auf die gute Zusammenarbeit!</a:t>
            </a:r>
          </a:p>
        </p:txBody>
      </p:sp>
      <p:sp>
        <p:nvSpPr>
          <p:cNvPr id="29" name="Rechteck 28"/>
          <p:cNvSpPr/>
          <p:nvPr/>
        </p:nvSpPr>
        <p:spPr>
          <a:xfrm>
            <a:off x="3172838" y="9610806"/>
            <a:ext cx="2207547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400"/>
              </a:spcAft>
            </a:pPr>
            <a:r>
              <a:rPr lang="de-AT" sz="700" dirty="0"/>
              <a:t>NEBA ist eine Initiative des 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36940" y="6374385"/>
            <a:ext cx="1624203" cy="2152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145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71</Words>
  <Application>Microsoft Office PowerPoint</Application>
  <PresentationFormat>A4-Papier (210 x 297 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Noto Sans</vt:lpstr>
      <vt:lpstr>Source Sans Pro</vt:lpstr>
      <vt:lpstr>Office</vt:lpstr>
      <vt:lpstr>PowerPoint-Präsentation</vt:lpstr>
    </vt:vector>
  </TitlesOfParts>
  <Company>OESB Gruppe Management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Katharina Hämmerle</dc:creator>
  <cp:lastModifiedBy>Direktion</cp:lastModifiedBy>
  <cp:revision>37</cp:revision>
  <cp:lastPrinted>2020-08-27T10:36:10Z</cp:lastPrinted>
  <dcterms:created xsi:type="dcterms:W3CDTF">2020-08-27T07:58:49Z</dcterms:created>
  <dcterms:modified xsi:type="dcterms:W3CDTF">2023-09-13T04:25:11Z</dcterms:modified>
</cp:coreProperties>
</file>