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90" r:id="rId3"/>
    <p:sldId id="296" r:id="rId4"/>
    <p:sldId id="295" r:id="rId5"/>
    <p:sldId id="257" r:id="rId6"/>
    <p:sldId id="289" r:id="rId7"/>
    <p:sldId id="291" r:id="rId8"/>
    <p:sldId id="293" r:id="rId9"/>
    <p:sldId id="292" r:id="rId10"/>
    <p:sldId id="294" r:id="rId11"/>
    <p:sldId id="297" r:id="rId12"/>
  </p:sldIdLst>
  <p:sldSz cx="9144000" cy="5715000" type="screen16x10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125A"/>
    <a:srgbClr val="5A0E3F"/>
    <a:srgbClr val="C0E100"/>
    <a:srgbClr val="C0CE00"/>
    <a:srgbClr val="A61272"/>
    <a:srgbClr val="CEDD12"/>
    <a:srgbClr val="69394D"/>
    <a:srgbClr val="C9BFBC"/>
    <a:srgbClr val="A3EE58"/>
    <a:srgbClr val="AAF1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1" autoAdjust="0"/>
    <p:restoredTop sz="91429"/>
  </p:normalViewPr>
  <p:slideViewPr>
    <p:cSldViewPr snapToGrid="0" snapToObjects="1">
      <p:cViewPr varScale="1">
        <p:scale>
          <a:sx n="85" d="100"/>
          <a:sy n="85" d="100"/>
        </p:scale>
        <p:origin x="1014" y="60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de-AT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de-AT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79425" y="768350"/>
            <a:ext cx="614045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/>
              <a:t>Textmasterformate durch Klicken bearbeiten</a:t>
            </a:r>
          </a:p>
          <a:p>
            <a:pPr lvl="1"/>
            <a:r>
              <a:rPr lang="de-AT"/>
              <a:t>Zweite Ebene</a:t>
            </a:r>
          </a:p>
          <a:p>
            <a:pPr lvl="2"/>
            <a:r>
              <a:rPr lang="de-AT"/>
              <a:t>Dritte Ebene</a:t>
            </a:r>
          </a:p>
          <a:p>
            <a:pPr lvl="3"/>
            <a:r>
              <a:rPr lang="de-AT"/>
              <a:t>Vierte Ebene</a:t>
            </a:r>
          </a:p>
          <a:p>
            <a:pPr lvl="4"/>
            <a:r>
              <a:rPr lang="de-AT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de-AT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E8E7C8DC-2C00-4D7E-8384-71C83052D48D}" type="slidenum">
              <a:rPr lang="de-AT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502893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200" b="1" i="1" dirty="0">
                <a:solidFill>
                  <a:srgbClr val="5A0E3F"/>
                </a:solidFill>
              </a:rPr>
              <a:t>In Kärnten: ein 3. Platz von insgesamt sechs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E7C8DC-2C00-4D7E-8384-71C83052D48D}" type="slidenum">
              <a:rPr lang="de-AT" smtClean="0"/>
              <a:pPr/>
              <a:t>8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2463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Erstmals 2004 in Litauen unter  dem Namen Bebras</a:t>
            </a:r>
          </a:p>
          <a:p>
            <a:r>
              <a:rPr lang="de-DE" dirty="0"/>
              <a:t>2005 </a:t>
            </a:r>
            <a:r>
              <a:rPr lang="de-DE" dirty="0" err="1"/>
              <a:t>Beaver</a:t>
            </a:r>
            <a:r>
              <a:rPr lang="de-DE" dirty="0"/>
              <a:t> in Estland, Lettland, Litauen, den Niederlanden und Polen</a:t>
            </a:r>
          </a:p>
          <a:p>
            <a:r>
              <a:rPr lang="de-DE" dirty="0"/>
              <a:t>2006 erstmals in Deutschland </a:t>
            </a:r>
          </a:p>
          <a:p>
            <a:r>
              <a:rPr lang="de-DE" dirty="0"/>
              <a:t>Ab 2007 in D, AUT, POL, LIT, NL</a:t>
            </a:r>
          </a:p>
          <a:p>
            <a:r>
              <a:rPr lang="de-DE" dirty="0"/>
              <a:t>Ab 2010 auch in der Schweiz</a:t>
            </a:r>
          </a:p>
          <a:p>
            <a:endParaRPr lang="de-DE" dirty="0"/>
          </a:p>
          <a:p>
            <a:r>
              <a:rPr lang="de-DE" dirty="0"/>
              <a:t>Wir machen seit wann mit? Seit 2008 (Nach Roher im Jahresbericht</a:t>
            </a:r>
          </a:p>
          <a:p>
            <a:endParaRPr lang="de-DE" dirty="0"/>
          </a:p>
          <a:p>
            <a:r>
              <a:rPr lang="de-DE" dirty="0"/>
              <a:t> 2010 gibt’s Urkundenbilder auf der Website 2011 waren </a:t>
            </a:r>
            <a:r>
              <a:rPr lang="de-DE" dirty="0" err="1"/>
              <a:t>Franceso</a:t>
            </a:r>
            <a:r>
              <a:rPr lang="de-DE" dirty="0"/>
              <a:t> Kramp (2C) und Dominik </a:t>
            </a:r>
            <a:r>
              <a:rPr lang="de-DE" dirty="0" err="1"/>
              <a:t>Zupan</a:t>
            </a:r>
            <a:r>
              <a:rPr lang="de-DE" dirty="0"/>
              <a:t> (8C) Landessieger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Ich habe auf der Schulwebsite gesehen, dass wir bereits 2010/11, also 2010 mitgemacht haben.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E7C8DC-2C00-4D7E-8384-71C83052D48D}" type="slidenum">
              <a:rPr lang="de-AT" smtClean="0"/>
              <a:pPr/>
              <a:t>11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9150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4741716"/>
            <a:ext cx="9144000" cy="973283"/>
          </a:xfrm>
          <a:prstGeom prst="rect">
            <a:avLst/>
          </a:prstGeom>
          <a:solidFill>
            <a:srgbClr val="C0E100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endParaRPr lang="de-AT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4261498"/>
            <a:ext cx="9144000" cy="48021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Ins="270000" anchor="ctr"/>
          <a:lstStyle/>
          <a:p>
            <a:pPr algn="r"/>
            <a:r>
              <a:rPr lang="de-AT" sz="3600" b="0" dirty="0">
                <a:solidFill>
                  <a:schemeClr val="tx1"/>
                </a:solidFill>
                <a:latin typeface="Myriad Pro" pitchFamily="34" charset="0"/>
              </a:rPr>
              <a:t>BG</a:t>
            </a:r>
            <a:r>
              <a:rPr lang="de-AT" sz="3600" b="0" dirty="0">
                <a:solidFill>
                  <a:srgbClr val="CEDD12"/>
                </a:solidFill>
                <a:latin typeface="Myriad Pro" pitchFamily="34" charset="0"/>
              </a:rPr>
              <a:t>|</a:t>
            </a:r>
            <a:r>
              <a:rPr lang="de-AT" sz="3600" b="0" dirty="0">
                <a:solidFill>
                  <a:schemeClr val="tx1"/>
                </a:solidFill>
                <a:latin typeface="Myriad Pro" pitchFamily="34" charset="0"/>
              </a:rPr>
              <a:t>BRG VILLACH ST. MARTIN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878418"/>
            <a:ext cx="7772400" cy="1403616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336699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4400" b="1">
                <a:solidFill>
                  <a:srgbClr val="5A0E3F"/>
                </a:solidFill>
                <a:effectLst/>
                <a:latin typeface="Myriad Pro" pitchFamily="34" charset="0"/>
              </a:defRPr>
            </a:lvl1pPr>
          </a:lstStyle>
          <a:p>
            <a:pPr lvl="0"/>
            <a:r>
              <a:rPr lang="de-DE" noProof="0"/>
              <a:t>Titelmasterformat durch Klicken bearbeiten</a:t>
            </a:r>
            <a:endParaRPr lang="de-DE" noProof="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03400" y="4741716"/>
            <a:ext cx="7340600" cy="636095"/>
          </a:xfrm>
        </p:spPr>
        <p:txBody>
          <a:bodyPr rIns="270000" anchor="t"/>
          <a:lstStyle>
            <a:lvl1pPr marL="0" indent="0" algn="r">
              <a:lnSpc>
                <a:spcPct val="90000"/>
              </a:lnSpc>
              <a:spcBef>
                <a:spcPts val="0"/>
              </a:spcBef>
              <a:buFont typeface="Wingdings" pitchFamily="2" charset="2"/>
              <a:buNone/>
              <a:defRPr sz="2400" b="0" i="1">
                <a:solidFill>
                  <a:schemeClr val="tx1"/>
                </a:solidFill>
                <a:latin typeface="Myriad Pro" pitchFamily="34" charset="0"/>
              </a:defRPr>
            </a:lvl1pPr>
          </a:lstStyle>
          <a:p>
            <a:pPr lvl="0"/>
            <a:r>
              <a:rPr lang="de-DE" noProof="0"/>
              <a:t>Formatvorlage des Untertitelmasters durch Klicken bearbeiten</a:t>
            </a:r>
            <a:endParaRPr lang="de-DE" noProof="0" dirty="0"/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0" y="5377812"/>
            <a:ext cx="91440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de-AT" sz="1600" b="0" dirty="0">
                <a:solidFill>
                  <a:srgbClr val="5A0E3F"/>
                </a:solidFill>
                <a:latin typeface="Myriad Pro" pitchFamily="34" charset="0"/>
              </a:rPr>
              <a:t>www.it-gymnasium.at</a:t>
            </a:r>
            <a:endParaRPr lang="de-DE" sz="1600" b="0" dirty="0">
              <a:solidFill>
                <a:srgbClr val="5A0E3F"/>
              </a:solidFill>
              <a:latin typeface="Myriad Pro" pitchFamily="34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361" y="4327147"/>
            <a:ext cx="360000" cy="386472"/>
          </a:xfrm>
          <a:prstGeom prst="rect">
            <a:avLst/>
          </a:prstGeom>
        </p:spPr>
      </p:pic>
      <p:sp>
        <p:nvSpPr>
          <p:cNvPr id="2" name="Rechteck 1"/>
          <p:cNvSpPr/>
          <p:nvPr userDrawn="1"/>
        </p:nvSpPr>
        <p:spPr>
          <a:xfrm>
            <a:off x="1" y="4261498"/>
            <a:ext cx="342106" cy="1454867"/>
          </a:xfrm>
          <a:prstGeom prst="rect">
            <a:avLst/>
          </a:prstGeom>
          <a:solidFill>
            <a:srgbClr val="821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6659E8-393E-4A6F-AA05-3A91912C2DA8}" type="datetime1">
              <a:rPr lang="de-DE"/>
              <a:pPr/>
              <a:t>16.01.2019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www.it-gymnasium.at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639A50-52A1-4C62-B7D5-57D8A73412A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989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96F8A7-0A4B-4F94-A44C-E1C776A5CFDB}" type="datetime1">
              <a:rPr lang="de-DE"/>
              <a:pPr/>
              <a:t>16.01.2019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www.it-gymnasium.at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D9667-1884-4DA6-B96F-D06EE7E0852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0946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2382" y="0"/>
            <a:ext cx="7914419" cy="10160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 b="0"/>
            </a:lvl1pPr>
          </a:lstStyle>
          <a:p>
            <a:fld id="{4F654170-6A5E-47DB-A089-2A517E3BCC01}" type="datetime1">
              <a:rPr lang="de-DE" smtClean="0"/>
              <a:pPr/>
              <a:t>16.01.2019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 b="0"/>
            </a:lvl1pPr>
          </a:lstStyle>
          <a:p>
            <a:r>
              <a:rPr lang="de-AT" dirty="0"/>
              <a:t>www.it-gymnasium.at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b="0"/>
            </a:lvl1pPr>
          </a:lstStyle>
          <a:p>
            <a:fld id="{59D7F756-DA63-4196-83E4-8E457B031A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3221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38641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5DB78E-C6F9-42CB-B63A-95DCE6C99561}" type="datetime1">
              <a:rPr lang="de-DE"/>
              <a:pPr/>
              <a:t>16.01.2019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www.it-gymnasium.at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117FED-1729-424D-9CBC-FD1A2877FA9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1360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2382" y="1"/>
            <a:ext cx="7914419" cy="1333501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408037-E9DE-464F-A7E5-A1F448DCC725}" type="datetime1">
              <a:rPr lang="de-DE"/>
              <a:pPr/>
              <a:t>16.01.2019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www.it-gymnasium.at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00D19E-5150-435B-825A-D9FF0DA97AD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4333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8136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C4952C-C26E-41ED-9D64-4C1C19C20E04}" type="datetime1">
              <a:rPr lang="de-DE"/>
              <a:pPr/>
              <a:t>16.01.2019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www.it-gymnasium.at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2471AA-B70C-4CD8-AE95-81A2D3863787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3736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2382" y="1"/>
            <a:ext cx="7914419" cy="98425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25E4A6-99E1-4AAF-A44E-FF4F2F1E3005}" type="datetime1">
              <a:rPr lang="de-DE"/>
              <a:pPr/>
              <a:t>16.01.2019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www.it-gymnasium.at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D89182-1E20-4820-8141-36BBC9389C5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11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DF6025-1B49-49C4-98BA-A09892D5DF56}" type="datetime1">
              <a:rPr lang="de-DE"/>
              <a:pPr/>
              <a:t>16.01.2019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www.it-gymnasium.at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1C9566-DB81-41E0-B9F4-AFEA32BDFE8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6530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27543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2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470CDC-A4DC-46FD-9DBF-FA302E4CAFF6}" type="datetime1">
              <a:rPr lang="de-DE"/>
              <a:pPr/>
              <a:t>16.01.2019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www.it-gymnasium.at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59999F-DC54-4566-8DCF-11CF9C0672B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8908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3CBBAB-DEA6-4E8A-B064-2F6756F1556D}" type="datetime1">
              <a:rPr lang="de-DE"/>
              <a:pPr/>
              <a:t>16.01.2019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www.it-gymnasium.at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9EDFA-A966-4AC0-871E-92F06323335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8661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-1" y="5376333"/>
            <a:ext cx="9144001" cy="338667"/>
          </a:xfrm>
          <a:prstGeom prst="rect">
            <a:avLst/>
          </a:prstGeom>
          <a:solidFill>
            <a:srgbClr val="C0E1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>
              <a:solidFill>
                <a:srgbClr val="C0CE00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2382" y="32014"/>
            <a:ext cx="7914419" cy="952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16000"/>
            <a:ext cx="8229600" cy="426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5376333"/>
            <a:ext cx="2133600" cy="338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rgbClr val="5A0E3F"/>
                </a:solidFill>
                <a:latin typeface="Myriad Pro" pitchFamily="34" charset="0"/>
              </a:defRPr>
            </a:lvl1pPr>
          </a:lstStyle>
          <a:p>
            <a:fld id="{BAA62CA9-34DE-47A7-85F0-228925C44565}" type="datetime1">
              <a:rPr lang="de-DE" smtClean="0"/>
              <a:pPr/>
              <a:t>16.01.2019</a:t>
            </a:fld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376333"/>
            <a:ext cx="2895600" cy="338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5A0E3F"/>
                </a:solidFill>
                <a:latin typeface="Myriad Pro" pitchFamily="34" charset="0"/>
              </a:defRPr>
            </a:lvl1pPr>
          </a:lstStyle>
          <a:p>
            <a:r>
              <a:rPr lang="de-AT" dirty="0"/>
              <a:t>www.it-gymnasium.at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5376333"/>
            <a:ext cx="2133600" cy="338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5A0E3F"/>
                </a:solidFill>
                <a:latin typeface="Myriad Pro" pitchFamily="34" charset="0"/>
              </a:defRPr>
            </a:lvl1pPr>
          </a:lstStyle>
          <a:p>
            <a:fld id="{6B75F634-5B17-4DD0-B78C-B3709C29668F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A0E3F"/>
          </a:solidFill>
          <a:effectLst/>
          <a:latin typeface="Myriad Pro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Myriad Pro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Myriad Pro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Myriad Pro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Myriad Pro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Myriad Pro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Myriad Pro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Myriad Pro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Myriad Pro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5A0E3F"/>
        </a:buClr>
        <a:buFont typeface="Wingdings" pitchFamily="2" charset="2"/>
        <a:buChar char="§"/>
        <a:defRPr sz="3200">
          <a:solidFill>
            <a:schemeClr val="tx1"/>
          </a:solidFill>
          <a:latin typeface="Myriad Pro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5A0E3F"/>
        </a:buClr>
        <a:buChar char="–"/>
        <a:defRPr sz="2800">
          <a:solidFill>
            <a:schemeClr val="tx1"/>
          </a:solidFill>
          <a:latin typeface="Myriad Pro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5A0E3F"/>
        </a:buClr>
        <a:buFont typeface="Wingdings" pitchFamily="2" charset="2"/>
        <a:buChar char="§"/>
        <a:defRPr sz="2400">
          <a:solidFill>
            <a:schemeClr val="tx1"/>
          </a:solidFill>
          <a:latin typeface="Myriad Pro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A0E3F"/>
        </a:buClr>
        <a:buChar char="–"/>
        <a:defRPr sz="2000">
          <a:solidFill>
            <a:schemeClr val="tx1"/>
          </a:solidFill>
          <a:latin typeface="Myriad Pro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5A0E3F"/>
        </a:buClr>
        <a:buFont typeface="Wingdings" pitchFamily="2" charset="2"/>
        <a:buChar char="§"/>
        <a:defRPr sz="2000">
          <a:solidFill>
            <a:schemeClr val="tx1"/>
          </a:solidFill>
          <a:latin typeface="Myriad Pro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4213" y="1478930"/>
            <a:ext cx="7772400" cy="1403616"/>
          </a:xfrm>
        </p:spPr>
        <p:txBody>
          <a:bodyPr/>
          <a:lstStyle/>
          <a:p>
            <a:r>
              <a:rPr lang="de-DE" dirty="0"/>
              <a:t>BIBER der</a:t>
            </a:r>
            <a:br>
              <a:rPr lang="de-DE" dirty="0"/>
            </a:br>
            <a:r>
              <a:rPr lang="de-DE" dirty="0"/>
              <a:t>Informatik 4.11.-15.11.2018,</a:t>
            </a:r>
            <a:br>
              <a:rPr lang="de-DE" dirty="0"/>
            </a:br>
            <a:r>
              <a:rPr lang="de-DE" dirty="0"/>
              <a:t>Die 10 Besten der Schule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8473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D1FDFD-7842-2D43-BAE2-50D819916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54170-6A5E-47DB-A089-2A517E3BCC01}" type="datetime1">
              <a:rPr lang="de-DE" smtClean="0"/>
              <a:pPr/>
              <a:t>16.01.2019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697791-2253-B54B-8BB3-6E7433027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www.it-gymnasium.at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5FDEC1-D969-C140-A144-34A5F6604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7F756-DA63-4196-83E4-8E457B031AC0}" type="slidenum">
              <a:rPr lang="de-DE" smtClean="0"/>
              <a:pPr/>
              <a:t>10</a:t>
            </a:fld>
            <a:endParaRPr lang="de-DE" dirty="0"/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827A2BA9-9361-1146-8597-6FB908254E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128717"/>
              </p:ext>
            </p:extLst>
          </p:nvPr>
        </p:nvGraphicFramePr>
        <p:xfrm>
          <a:off x="736381" y="1362286"/>
          <a:ext cx="7461685" cy="31203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5955">
                  <a:extLst>
                    <a:ext uri="{9D8B030D-6E8A-4147-A177-3AD203B41FA5}">
                      <a16:colId xmlns:a16="http://schemas.microsoft.com/office/drawing/2014/main" val="2692490822"/>
                    </a:ext>
                  </a:extLst>
                </a:gridCol>
                <a:gridCol w="1065955">
                  <a:extLst>
                    <a:ext uri="{9D8B030D-6E8A-4147-A177-3AD203B41FA5}">
                      <a16:colId xmlns:a16="http://schemas.microsoft.com/office/drawing/2014/main" val="219115752"/>
                    </a:ext>
                  </a:extLst>
                </a:gridCol>
                <a:gridCol w="820840">
                  <a:extLst>
                    <a:ext uri="{9D8B030D-6E8A-4147-A177-3AD203B41FA5}">
                      <a16:colId xmlns:a16="http://schemas.microsoft.com/office/drawing/2014/main" val="3530509259"/>
                    </a:ext>
                  </a:extLst>
                </a:gridCol>
                <a:gridCol w="825062">
                  <a:extLst>
                    <a:ext uri="{9D8B030D-6E8A-4147-A177-3AD203B41FA5}">
                      <a16:colId xmlns:a16="http://schemas.microsoft.com/office/drawing/2014/main" val="2487631342"/>
                    </a:ext>
                  </a:extLst>
                </a:gridCol>
                <a:gridCol w="1298028">
                  <a:extLst>
                    <a:ext uri="{9D8B030D-6E8A-4147-A177-3AD203B41FA5}">
                      <a16:colId xmlns:a16="http://schemas.microsoft.com/office/drawing/2014/main" val="3870959034"/>
                    </a:ext>
                  </a:extLst>
                </a:gridCol>
                <a:gridCol w="1255986">
                  <a:extLst>
                    <a:ext uri="{9D8B030D-6E8A-4147-A177-3AD203B41FA5}">
                      <a16:colId xmlns:a16="http://schemas.microsoft.com/office/drawing/2014/main" val="3002146483"/>
                    </a:ext>
                  </a:extLst>
                </a:gridCol>
                <a:gridCol w="1129859">
                  <a:extLst>
                    <a:ext uri="{9D8B030D-6E8A-4147-A177-3AD203B41FA5}">
                      <a16:colId xmlns:a16="http://schemas.microsoft.com/office/drawing/2014/main" val="1219387788"/>
                    </a:ext>
                  </a:extLst>
                </a:gridCol>
              </a:tblGrid>
              <a:tr h="1651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de-AT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Punkte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 national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 Kärnten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 Schule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3639999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Melanie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Klampferer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6B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172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903168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Matteo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Moritz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6B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168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97002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Emilia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Pucher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6B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168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608668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Emma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Wood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5B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168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621291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Lena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Krenauer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5A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159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297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9891490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Marita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Berger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6B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157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309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8424416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Angelique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Grilz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5A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156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4736448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David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Dworski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5D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152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407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9963951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Nadia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Faller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6D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152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407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885766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Alina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Frühwirth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6B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152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407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6931593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Laura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Kazianka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6D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152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407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798072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Max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Mühlberg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5A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152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407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738984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Rohan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Walia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6B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152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407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79302005"/>
                  </a:ext>
                </a:extLst>
              </a:tr>
            </a:tbl>
          </a:graphicData>
        </a:graphic>
      </p:graphicFrame>
      <p:sp>
        <p:nvSpPr>
          <p:cNvPr id="10" name="Titel 6">
            <a:extLst>
              <a:ext uri="{FF2B5EF4-FFF2-40B4-BE49-F238E27FC236}">
                <a16:creationId xmlns:a16="http://schemas.microsoft.com/office/drawing/2014/main" id="{5F270D2A-11AE-6945-90E2-9CF179295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737" y="69408"/>
            <a:ext cx="8676526" cy="1016000"/>
          </a:xfrm>
        </p:spPr>
        <p:txBody>
          <a:bodyPr/>
          <a:lstStyle/>
          <a:p>
            <a:r>
              <a:rPr lang="de-DE" dirty="0"/>
              <a:t>Kategorie „Junior“, 9. und 10. Schulstufe</a:t>
            </a:r>
            <a:endParaRPr lang="de-AT" dirty="0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5FD8BCB-4372-6E4B-AFE5-41AE99CB3103}"/>
              </a:ext>
            </a:extLst>
          </p:cNvPr>
          <p:cNvSpPr txBox="1"/>
          <p:nvPr/>
        </p:nvSpPr>
        <p:spPr>
          <a:xfrm>
            <a:off x="457200" y="933478"/>
            <a:ext cx="3413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5A0E3F"/>
                </a:solidFill>
              </a:rPr>
              <a:t>Weitere Platzierungen:</a:t>
            </a:r>
          </a:p>
        </p:txBody>
      </p:sp>
      <p:sp>
        <p:nvSpPr>
          <p:cNvPr id="9" name="Horizontale Rolle 8">
            <a:extLst>
              <a:ext uri="{FF2B5EF4-FFF2-40B4-BE49-F238E27FC236}">
                <a16:creationId xmlns:a16="http://schemas.microsoft.com/office/drawing/2014/main" id="{C2434ACB-3DA3-A54E-B69F-F305E8AB5710}"/>
              </a:ext>
            </a:extLst>
          </p:cNvPr>
          <p:cNvSpPr/>
          <p:nvPr/>
        </p:nvSpPr>
        <p:spPr>
          <a:xfrm>
            <a:off x="2821305" y="4759554"/>
            <a:ext cx="3585474" cy="576863"/>
          </a:xfrm>
          <a:prstGeom prst="horizontalScroll">
            <a:avLst/>
          </a:prstGeom>
          <a:solidFill>
            <a:srgbClr val="82125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Herzliche Gratulation!</a:t>
            </a:r>
          </a:p>
        </p:txBody>
      </p:sp>
    </p:spTree>
    <p:extLst>
      <p:ext uri="{BB962C8B-B14F-4D97-AF65-F5344CB8AC3E}">
        <p14:creationId xmlns:p14="http://schemas.microsoft.com/office/powerpoint/2010/main" val="1059576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1D2143-940A-E845-A8FE-863AAAE7B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Bestenliste BG/BRG Villach St. Martin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ECE59C9-AC9E-1146-ACA8-A5FA6F0C15A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Clr>
                <a:schemeClr val="accent1"/>
              </a:buClr>
              <a:buSzPct val="130000"/>
              <a:buNone/>
            </a:pPr>
            <a:r>
              <a:rPr lang="de-DE" altLang="de-DE" sz="1400" b="1" i="1" kern="1200" dirty="0">
                <a:solidFill>
                  <a:srgbClr val="5A0E3F"/>
                </a:solidFill>
                <a:latin typeface="Arial" charset="0"/>
              </a:rPr>
              <a:t>Österreichsieger</a:t>
            </a:r>
          </a:p>
          <a:p>
            <a:pPr lvl="1">
              <a:buClr>
                <a:schemeClr val="accent1"/>
              </a:buClr>
              <a:buSzPct val="130000"/>
              <a:buFont typeface="Arial" panose="020B0604020202020204" pitchFamily="34" charset="0"/>
              <a:buChar char="•"/>
              <a:tabLst>
                <a:tab pos="1284288" algn="l"/>
              </a:tabLst>
            </a:pPr>
            <a: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2018: 	Katarina </a:t>
            </a:r>
            <a:r>
              <a:rPr lang="it-IT" sz="1400" b="1" i="1" kern="1200" dirty="0" err="1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Vukicevic</a:t>
            </a:r>
            <a: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 (1A)</a:t>
            </a:r>
            <a:b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</a:br>
            <a: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	Emilia </a:t>
            </a:r>
            <a:r>
              <a:rPr lang="it-IT" sz="1400" b="1" i="1" kern="1200" smtClean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Smetana</a:t>
            </a:r>
            <a:r>
              <a:rPr lang="it-IT" sz="1400" b="1" i="1" kern="1200" dirty="0" smtClean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(2A)</a:t>
            </a:r>
            <a:b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</a:br>
            <a: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	Lorenz Weber (2A)</a:t>
            </a:r>
            <a:b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</a:br>
            <a: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	Alina </a:t>
            </a:r>
            <a:r>
              <a:rPr lang="it-IT" sz="1400" b="1" i="1" kern="1200" dirty="0" err="1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Rumpl</a:t>
            </a:r>
            <a: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 (2H)</a:t>
            </a:r>
            <a:b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</a:br>
            <a: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	Jasmin </a:t>
            </a:r>
            <a:r>
              <a:rPr lang="it-IT" sz="1400" b="1" i="1" kern="1200" dirty="0" err="1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Laßnig</a:t>
            </a:r>
            <a: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 (4A)</a:t>
            </a:r>
            <a:b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</a:br>
            <a: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	Lara </a:t>
            </a:r>
            <a:r>
              <a:rPr lang="it-IT" sz="1400" b="1" i="1" kern="1200" dirty="0" err="1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Pregelj</a:t>
            </a:r>
            <a: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 (6B)</a:t>
            </a:r>
            <a:b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</a:br>
            <a: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	Marie </a:t>
            </a:r>
            <a:r>
              <a:rPr lang="it-IT" sz="1400" b="1" i="1" kern="1200" dirty="0" err="1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Wernitznig</a:t>
            </a:r>
            <a: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 (6D) </a:t>
            </a:r>
          </a:p>
          <a:p>
            <a:pPr lvl="1">
              <a:buClr>
                <a:schemeClr val="accent1"/>
              </a:buClr>
              <a:buSzPct val="130000"/>
              <a:buFont typeface="Arial" panose="020B0604020202020204" pitchFamily="34" charset="0"/>
              <a:buChar char="•"/>
              <a:tabLst>
                <a:tab pos="1284288" algn="l"/>
              </a:tabLst>
            </a:pPr>
            <a: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2017: Max </a:t>
            </a:r>
            <a:r>
              <a:rPr lang="it-IT" sz="1400" b="1" i="1" kern="1200" dirty="0" err="1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Mühlberg</a:t>
            </a:r>
            <a: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 (4AR)</a:t>
            </a:r>
          </a:p>
          <a:p>
            <a:pPr lvl="1">
              <a:buClr>
                <a:schemeClr val="accent1"/>
              </a:buClr>
              <a:buSzPct val="130000"/>
              <a:buFont typeface="Arial" panose="020B0604020202020204" pitchFamily="34" charset="0"/>
              <a:buChar char="•"/>
              <a:tabLst>
                <a:tab pos="1284288" algn="l"/>
              </a:tabLst>
            </a:pPr>
            <a:r>
              <a:rPr lang="it-I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2016: </a:t>
            </a:r>
            <a:r>
              <a:rPr lang="de-A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Fabian </a:t>
            </a:r>
            <a:r>
              <a:rPr lang="de-AT" sz="1400" b="1" i="1" kern="1200" dirty="0" err="1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Wadl</a:t>
            </a:r>
            <a:r>
              <a:rPr lang="de-A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 (2D)</a:t>
            </a:r>
          </a:p>
          <a:p>
            <a:pPr lvl="1">
              <a:buClr>
                <a:schemeClr val="accent1"/>
              </a:buClr>
              <a:buSzPct val="130000"/>
              <a:buFont typeface="Arial" panose="020B0604020202020204" pitchFamily="34" charset="0"/>
              <a:buChar char="•"/>
              <a:tabLst>
                <a:tab pos="1284288" algn="l"/>
              </a:tabLst>
            </a:pPr>
            <a:r>
              <a:rPr lang="de-A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2015: David </a:t>
            </a:r>
            <a:r>
              <a:rPr lang="de-AT" sz="1400" b="1" i="1" kern="1200" dirty="0" err="1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Rapotz</a:t>
            </a:r>
            <a:r>
              <a:rPr lang="de-A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 (2G) </a:t>
            </a:r>
            <a:br>
              <a:rPr lang="de-A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</a:br>
            <a:r>
              <a:rPr lang="sl-SI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	</a:t>
            </a:r>
            <a:r>
              <a:rPr lang="de-AT" sz="1400" b="1" i="1" kern="1200" dirty="0" err="1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Antoan</a:t>
            </a:r>
            <a:r>
              <a:rPr lang="de-A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de-AT" sz="1400" b="1" i="1" kern="1200" dirty="0" err="1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Galabov</a:t>
            </a:r>
            <a:r>
              <a:rPr lang="de-A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 (6AR)</a:t>
            </a:r>
            <a:br>
              <a:rPr lang="de-A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</a:br>
            <a:r>
              <a:rPr lang="de-AT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	Francesco Kramp (6C) </a:t>
            </a:r>
          </a:p>
          <a:p>
            <a:pPr lvl="1">
              <a:buClr>
                <a:schemeClr val="accent1"/>
              </a:buClr>
              <a:buSzPct val="130000"/>
              <a:buFont typeface="Arial" panose="020B0604020202020204" pitchFamily="34" charset="0"/>
              <a:buChar char="•"/>
              <a:tabLst>
                <a:tab pos="1284288" algn="l"/>
              </a:tabLst>
            </a:pPr>
            <a:r>
              <a:rPr lang="de-DE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2014: Christoph </a:t>
            </a:r>
            <a:r>
              <a:rPr lang="de-DE" sz="1400" b="1" i="1" kern="1200" dirty="0" err="1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Glantschnig</a:t>
            </a:r>
            <a:r>
              <a:rPr lang="de-DE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de-DE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</a:br>
            <a:r>
              <a:rPr lang="de-DE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	Robert </a:t>
            </a:r>
            <a:r>
              <a:rPr lang="de-DE" sz="1400" b="1" i="1" kern="1200" dirty="0" err="1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Babin</a:t>
            </a:r>
            <a:r>
              <a:rPr lang="de-DE" sz="1400" b="1" i="1" kern="1200" dirty="0">
                <a:solidFill>
                  <a:srgbClr val="5A0E3F"/>
                </a:solidFill>
                <a:latin typeface="Arial" charset="0"/>
                <a:ea typeface="+mn-ea"/>
                <a:cs typeface="+mn-cs"/>
              </a:rPr>
              <a:t> (5AR)</a:t>
            </a:r>
          </a:p>
          <a:p>
            <a:pPr marL="0" indent="0">
              <a:buNone/>
            </a:pPr>
            <a:endParaRPr lang="de-DE" altLang="de-DE" sz="1400" b="1" i="1" kern="1200" dirty="0">
              <a:solidFill>
                <a:srgbClr val="5A0E3F"/>
              </a:solidFill>
              <a:latin typeface="Arial" charset="0"/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A2FBEA5B-1451-5D4D-A108-7D2DDAA0A87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1">
              <a:buClr>
                <a:schemeClr val="accent1"/>
              </a:buClr>
              <a:buSzPct val="130000"/>
              <a:buFont typeface="Arial" panose="020B0604020202020204" pitchFamily="34" charset="0"/>
              <a:buChar char="•"/>
              <a:tabLst>
                <a:tab pos="1284288" algn="l"/>
              </a:tabLst>
            </a:pPr>
            <a:r>
              <a:rPr lang="de-DE" sz="1400" b="1" i="1" kern="1200" dirty="0">
                <a:solidFill>
                  <a:srgbClr val="5A0E3F"/>
                </a:solidFill>
                <a:latin typeface="Arial" charset="0"/>
              </a:rPr>
              <a:t>2013: Robert </a:t>
            </a:r>
            <a:r>
              <a:rPr lang="de-DE" sz="1400" b="1" i="1" kern="1200" dirty="0" err="1">
                <a:solidFill>
                  <a:srgbClr val="5A0E3F"/>
                </a:solidFill>
                <a:latin typeface="Arial" charset="0"/>
              </a:rPr>
              <a:t>Babin</a:t>
            </a:r>
            <a:r>
              <a:rPr lang="de-DE" sz="1400" b="1" i="1" kern="1200" dirty="0">
                <a:solidFill>
                  <a:srgbClr val="5A0E3F"/>
                </a:solidFill>
                <a:latin typeface="Arial" charset="0"/>
              </a:rPr>
              <a:t> (4B)</a:t>
            </a:r>
          </a:p>
          <a:p>
            <a:pPr lvl="1">
              <a:buClr>
                <a:schemeClr val="accent1"/>
              </a:buClr>
              <a:buSzPct val="130000"/>
              <a:buFont typeface="Arial" panose="020B0604020202020204" pitchFamily="34" charset="0"/>
              <a:buChar char="•"/>
              <a:tabLst>
                <a:tab pos="1284288" algn="l"/>
              </a:tabLst>
            </a:pPr>
            <a:r>
              <a:rPr lang="de-DE" sz="1400" b="1" i="1" kern="1200" dirty="0">
                <a:solidFill>
                  <a:srgbClr val="5A0E3F"/>
                </a:solidFill>
                <a:latin typeface="Arial" charset="0"/>
              </a:rPr>
              <a:t>2012: Michael </a:t>
            </a:r>
            <a:r>
              <a:rPr lang="de-DE" sz="1400" b="1" i="1" kern="1200" dirty="0" err="1">
                <a:solidFill>
                  <a:srgbClr val="5A0E3F"/>
                </a:solidFill>
                <a:latin typeface="Arial" charset="0"/>
              </a:rPr>
              <a:t>Hadwiger</a:t>
            </a:r>
            <a:r>
              <a:rPr lang="de-DE" sz="1400" b="1" i="1" kern="1200" dirty="0">
                <a:solidFill>
                  <a:srgbClr val="5A0E3F"/>
                </a:solidFill>
                <a:latin typeface="Arial" charset="0"/>
              </a:rPr>
              <a:t> (4G)</a:t>
            </a:r>
          </a:p>
          <a:p>
            <a:pPr lvl="1">
              <a:buClr>
                <a:schemeClr val="accent1"/>
              </a:buClr>
              <a:buSzPct val="130000"/>
              <a:buFont typeface="Arial" panose="020B0604020202020204" pitchFamily="34" charset="0"/>
              <a:buChar char="•"/>
              <a:tabLst>
                <a:tab pos="1284288" algn="l"/>
              </a:tabLst>
            </a:pPr>
            <a:r>
              <a:rPr lang="de-DE" sz="1400" b="1" i="1" kern="1200" dirty="0">
                <a:solidFill>
                  <a:srgbClr val="5A0E3F"/>
                </a:solidFill>
                <a:latin typeface="Arial" charset="0"/>
              </a:rPr>
              <a:t>2011: -</a:t>
            </a:r>
          </a:p>
          <a:p>
            <a:pPr lvl="1">
              <a:buClr>
                <a:schemeClr val="accent1"/>
              </a:buClr>
              <a:buSzPct val="130000"/>
              <a:buFont typeface="Arial" panose="020B0604020202020204" pitchFamily="34" charset="0"/>
              <a:buChar char="•"/>
              <a:tabLst>
                <a:tab pos="1284288" algn="l"/>
              </a:tabLst>
            </a:pPr>
            <a:r>
              <a:rPr lang="de-DE" sz="1400" b="1" i="1" kern="1200" dirty="0">
                <a:solidFill>
                  <a:srgbClr val="5A0E3F"/>
                </a:solidFill>
                <a:latin typeface="Arial" charset="0"/>
              </a:rPr>
              <a:t>2010: Ivan Filipovic (2G)</a:t>
            </a:r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C63CC2-8CC6-194F-B6D8-AE1CBD0F7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54170-6A5E-47DB-A089-2A517E3BCC01}" type="datetime1">
              <a:rPr lang="de-DE" smtClean="0"/>
              <a:pPr/>
              <a:t>16.01.2019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E05E78-E330-9446-862E-D32E1FA5F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www.it-gymnasium.at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3F2724-1A6B-8D4D-84EB-6B8A5B27F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7F756-DA63-4196-83E4-8E457B031AC0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7" name="Horizontale Rolle 6">
            <a:extLst>
              <a:ext uri="{FF2B5EF4-FFF2-40B4-BE49-F238E27FC236}">
                <a16:creationId xmlns:a16="http://schemas.microsoft.com/office/drawing/2014/main" id="{9303822E-BB06-1548-BBA2-38502B5D6B49}"/>
              </a:ext>
            </a:extLst>
          </p:cNvPr>
          <p:cNvSpPr/>
          <p:nvPr/>
        </p:nvSpPr>
        <p:spPr>
          <a:xfrm>
            <a:off x="4965415" y="4330154"/>
            <a:ext cx="3585474" cy="576863"/>
          </a:xfrm>
          <a:prstGeom prst="horizontalScroll">
            <a:avLst/>
          </a:prstGeom>
          <a:solidFill>
            <a:srgbClr val="82125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Herzliche Gratulation!</a:t>
            </a:r>
          </a:p>
        </p:txBody>
      </p:sp>
    </p:spTree>
    <p:extLst>
      <p:ext uri="{BB962C8B-B14F-4D97-AF65-F5344CB8AC3E}">
        <p14:creationId xmlns:p14="http://schemas.microsoft.com/office/powerpoint/2010/main" val="3956738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E7E239-65E5-A246-98AF-1BB60CF3F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Biber 2018 – Daten und Fakten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F7195B-373E-D949-BA0C-D52FD2FDD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TeilnehmerInnen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408DEB-C8FD-9640-9CBB-56CC1EB4D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54170-6A5E-47DB-A089-2A517E3BCC01}" type="datetime1">
              <a:rPr lang="de-DE" smtClean="0"/>
              <a:pPr/>
              <a:t>16.01.2019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0D2796-19FE-D44F-9F5B-CF11D9B63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www.it-gymnasium.at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16010FB-BCB4-074E-9444-D8619FCF6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7F756-DA63-4196-83E4-8E457B031AC0}" type="slidenum">
              <a:rPr lang="de-DE" smtClean="0"/>
              <a:pPr/>
              <a:t>2</a:t>
            </a:fld>
            <a:endParaRPr lang="de-DE" dirty="0"/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80384EAB-97E2-7F4A-9621-21F4EF9C33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446851"/>
              </p:ext>
            </p:extLst>
          </p:nvPr>
        </p:nvGraphicFramePr>
        <p:xfrm>
          <a:off x="1290144" y="1902811"/>
          <a:ext cx="6563711" cy="2839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0028">
                  <a:extLst>
                    <a:ext uri="{9D8B030D-6E8A-4147-A177-3AD203B41FA5}">
                      <a16:colId xmlns:a16="http://schemas.microsoft.com/office/drawing/2014/main" val="1598403418"/>
                    </a:ext>
                  </a:extLst>
                </a:gridCol>
                <a:gridCol w="1255986">
                  <a:extLst>
                    <a:ext uri="{9D8B030D-6E8A-4147-A177-3AD203B41FA5}">
                      <a16:colId xmlns:a16="http://schemas.microsoft.com/office/drawing/2014/main" val="1838987114"/>
                    </a:ext>
                  </a:extLst>
                </a:gridCol>
                <a:gridCol w="1776248">
                  <a:extLst>
                    <a:ext uri="{9D8B030D-6E8A-4147-A177-3AD203B41FA5}">
                      <a16:colId xmlns:a16="http://schemas.microsoft.com/office/drawing/2014/main" val="2258153891"/>
                    </a:ext>
                  </a:extLst>
                </a:gridCol>
                <a:gridCol w="1471449">
                  <a:extLst>
                    <a:ext uri="{9D8B030D-6E8A-4147-A177-3AD203B41FA5}">
                      <a16:colId xmlns:a16="http://schemas.microsoft.com/office/drawing/2014/main" val="26281626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Kategorie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Österreich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Kärnten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Schule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161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Benjamin,</a:t>
                      </a:r>
                    </a:p>
                    <a:p>
                      <a:r>
                        <a:rPr lang="de-DE" dirty="0"/>
                        <a:t>5. und 6. Schulstufe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10377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1070</a:t>
                      </a:r>
                    </a:p>
                    <a:p>
                      <a:pPr algn="ctr"/>
                      <a:r>
                        <a:rPr lang="de-DE" dirty="0"/>
                        <a:t>(3 NMS, 6 </a:t>
                      </a:r>
                      <a:r>
                        <a:rPr lang="de-DE" dirty="0" err="1"/>
                        <a:t>Gym</a:t>
                      </a:r>
                      <a:r>
                        <a:rPr lang="de-DE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874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Meteor, </a:t>
                      </a:r>
                    </a:p>
                    <a:p>
                      <a:r>
                        <a:rPr lang="de-DE" dirty="0"/>
                        <a:t>7. und 8. Schulstufe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9508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1034</a:t>
                      </a:r>
                    </a:p>
                    <a:p>
                      <a:pPr algn="ctr"/>
                      <a:r>
                        <a:rPr lang="de-DE" dirty="0"/>
                        <a:t>(3 NMS, 7 </a:t>
                      </a:r>
                      <a:r>
                        <a:rPr lang="de-DE" dirty="0" err="1"/>
                        <a:t>Gym</a:t>
                      </a:r>
                      <a:r>
                        <a:rPr lang="de-DE" dirty="0"/>
                        <a:t>, 1 INF-Werkstatt)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71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Junior, </a:t>
                      </a:r>
                    </a:p>
                    <a:p>
                      <a:r>
                        <a:rPr lang="de-DE" dirty="0"/>
                        <a:t>9.-10. Schulstufe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9488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1064 </a:t>
                      </a:r>
                    </a:p>
                    <a:p>
                      <a:pPr algn="ctr"/>
                      <a:r>
                        <a:rPr lang="de-DE" dirty="0"/>
                        <a:t>(12 AHS, 2 HAK, 1 HTL)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1503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4597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E7E239-65E5-A246-98AF-1BB60CF3F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Biber 2018 – Daten und Fakten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F7195B-373E-D949-BA0C-D52FD2FDD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Ergebnisse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408DEB-C8FD-9640-9CBB-56CC1EB4D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54170-6A5E-47DB-A089-2A517E3BCC01}" type="datetime1">
              <a:rPr lang="de-DE" smtClean="0"/>
              <a:pPr/>
              <a:t>16.01.2019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0D2796-19FE-D44F-9F5B-CF11D9B63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www.it-gymnasium.at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16010FB-BCB4-074E-9444-D8619FCF6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7F756-DA63-4196-83E4-8E457B031AC0}" type="slidenum">
              <a:rPr lang="de-DE" smtClean="0"/>
              <a:pPr/>
              <a:t>3</a:t>
            </a:fld>
            <a:endParaRPr lang="de-DE" dirty="0"/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80384EAB-97E2-7F4A-9621-21F4EF9C33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295462"/>
              </p:ext>
            </p:extLst>
          </p:nvPr>
        </p:nvGraphicFramePr>
        <p:xfrm>
          <a:off x="1290144" y="1902811"/>
          <a:ext cx="6563711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0028">
                  <a:extLst>
                    <a:ext uri="{9D8B030D-6E8A-4147-A177-3AD203B41FA5}">
                      <a16:colId xmlns:a16="http://schemas.microsoft.com/office/drawing/2014/main" val="1598403418"/>
                    </a:ext>
                  </a:extLst>
                </a:gridCol>
                <a:gridCol w="1255986">
                  <a:extLst>
                    <a:ext uri="{9D8B030D-6E8A-4147-A177-3AD203B41FA5}">
                      <a16:colId xmlns:a16="http://schemas.microsoft.com/office/drawing/2014/main" val="1838987114"/>
                    </a:ext>
                  </a:extLst>
                </a:gridCol>
                <a:gridCol w="1776248">
                  <a:extLst>
                    <a:ext uri="{9D8B030D-6E8A-4147-A177-3AD203B41FA5}">
                      <a16:colId xmlns:a16="http://schemas.microsoft.com/office/drawing/2014/main" val="2258153891"/>
                    </a:ext>
                  </a:extLst>
                </a:gridCol>
                <a:gridCol w="1471449">
                  <a:extLst>
                    <a:ext uri="{9D8B030D-6E8A-4147-A177-3AD203B41FA5}">
                      <a16:colId xmlns:a16="http://schemas.microsoft.com/office/drawing/2014/main" val="26281626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Kategorie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Österreich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Kärnten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Schule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161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Benjamin,</a:t>
                      </a:r>
                    </a:p>
                    <a:p>
                      <a:r>
                        <a:rPr lang="de-DE" dirty="0"/>
                        <a:t>5. und 6. Schulstufe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de-DE" dirty="0"/>
                        <a:t>3 Bundessiegerinnen, 1 Bundessieger = </a:t>
                      </a:r>
                      <a:r>
                        <a:rPr lang="de-DE" dirty="0" err="1"/>
                        <a:t>LandessiegerInnen</a:t>
                      </a:r>
                      <a:r>
                        <a:rPr lang="de-DE" dirty="0"/>
                        <a:t> = </a:t>
                      </a:r>
                      <a:r>
                        <a:rPr lang="de-DE" dirty="0" err="1"/>
                        <a:t>SchulsiegerInnen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9874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Meteor, </a:t>
                      </a:r>
                    </a:p>
                    <a:p>
                      <a:r>
                        <a:rPr lang="de-DE" dirty="0"/>
                        <a:t>7. und 8. Schulstufe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1 Bundessiegerin = Landessiegerin = Schulsiegerin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071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Junior, </a:t>
                      </a:r>
                    </a:p>
                    <a:p>
                      <a:r>
                        <a:rPr lang="de-DE" dirty="0"/>
                        <a:t>9.-10. Schulstufe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2 Bundessiegerinnen= Landessiegerinnen = Schulsiegerinnen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15031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956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E7E239-65E5-A246-98AF-1BB60CF3F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Biber 2018 – Daten und Fakten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F7195B-373E-D949-BA0C-D52FD2FDD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Erstmals 7 </a:t>
            </a:r>
            <a:r>
              <a:rPr lang="de-DE" dirty="0" err="1"/>
              <a:t>BundessiegerInnen</a:t>
            </a:r>
            <a:endParaRPr lang="de-DE" dirty="0"/>
          </a:p>
          <a:p>
            <a:r>
              <a:rPr lang="de-DE" dirty="0"/>
              <a:t>Erstmals 6 Mädchen als Bundessiegerinnen</a:t>
            </a:r>
          </a:p>
          <a:p>
            <a:r>
              <a:rPr lang="de-DE" dirty="0"/>
              <a:t>Über die Hälfte (7 von 12) aller Kärntner </a:t>
            </a:r>
            <a:r>
              <a:rPr lang="de-DE" dirty="0" err="1"/>
              <a:t>LandessiegerInnen</a:t>
            </a:r>
            <a:r>
              <a:rPr lang="de-DE" dirty="0"/>
              <a:t> von unserer Schule</a:t>
            </a:r>
          </a:p>
          <a:p>
            <a:r>
              <a:rPr lang="de-DE" dirty="0"/>
              <a:t>Bestes Schulergebnis bisher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408DEB-C8FD-9640-9CBB-56CC1EB4D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54170-6A5E-47DB-A089-2A517E3BCC01}" type="datetime1">
              <a:rPr lang="de-DE" smtClean="0"/>
              <a:pPr/>
              <a:t>16.01.2019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0D2796-19FE-D44F-9F5B-CF11D9B63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www.it-gymnasium.at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16010FB-BCB4-074E-9444-D8619FCF6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7F756-DA63-4196-83E4-8E457B031AC0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0561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207390" y="0"/>
            <a:ext cx="8851768" cy="1016000"/>
          </a:xfrm>
        </p:spPr>
        <p:txBody>
          <a:bodyPr/>
          <a:lstStyle/>
          <a:p>
            <a:r>
              <a:rPr lang="de-DE" dirty="0"/>
              <a:t>Kategorie „Benjamin“, 5. und 6. Schulstufe</a:t>
            </a:r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54170-6A5E-47DB-A089-2A517E3BCC01}" type="datetime1">
              <a:rPr lang="de-DE" smtClean="0"/>
              <a:pPr/>
              <a:t>16.01.2019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www.it-gymnasium.at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7F756-DA63-4196-83E4-8E457B031AC0}" type="slidenum">
              <a:rPr lang="de-DE" smtClean="0"/>
              <a:pPr/>
              <a:t>5</a:t>
            </a:fld>
            <a:endParaRPr lang="de-DE" dirty="0"/>
          </a:p>
        </p:txBody>
      </p:sp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FFA3956E-91C1-AB40-98AD-B02BCE4EB0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256295"/>
              </p:ext>
            </p:extLst>
          </p:nvPr>
        </p:nvGraphicFramePr>
        <p:xfrm>
          <a:off x="721404" y="1273516"/>
          <a:ext cx="7581769" cy="17671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7326">
                  <a:extLst>
                    <a:ext uri="{9D8B030D-6E8A-4147-A177-3AD203B41FA5}">
                      <a16:colId xmlns:a16="http://schemas.microsoft.com/office/drawing/2014/main" val="3588059905"/>
                    </a:ext>
                  </a:extLst>
                </a:gridCol>
                <a:gridCol w="1109731">
                  <a:extLst>
                    <a:ext uri="{9D8B030D-6E8A-4147-A177-3AD203B41FA5}">
                      <a16:colId xmlns:a16="http://schemas.microsoft.com/office/drawing/2014/main" val="1970666484"/>
                    </a:ext>
                  </a:extLst>
                </a:gridCol>
                <a:gridCol w="594305">
                  <a:extLst>
                    <a:ext uri="{9D8B030D-6E8A-4147-A177-3AD203B41FA5}">
                      <a16:colId xmlns:a16="http://schemas.microsoft.com/office/drawing/2014/main" val="3432105227"/>
                    </a:ext>
                  </a:extLst>
                </a:gridCol>
                <a:gridCol w="638245">
                  <a:extLst>
                    <a:ext uri="{9D8B030D-6E8A-4147-A177-3AD203B41FA5}">
                      <a16:colId xmlns:a16="http://schemas.microsoft.com/office/drawing/2014/main" val="1872620509"/>
                    </a:ext>
                  </a:extLst>
                </a:gridCol>
                <a:gridCol w="1410590">
                  <a:extLst>
                    <a:ext uri="{9D8B030D-6E8A-4147-A177-3AD203B41FA5}">
                      <a16:colId xmlns:a16="http://schemas.microsoft.com/office/drawing/2014/main" val="4103029828"/>
                    </a:ext>
                  </a:extLst>
                </a:gridCol>
                <a:gridCol w="1492469">
                  <a:extLst>
                    <a:ext uri="{9D8B030D-6E8A-4147-A177-3AD203B41FA5}">
                      <a16:colId xmlns:a16="http://schemas.microsoft.com/office/drawing/2014/main" val="1564552185"/>
                    </a:ext>
                  </a:extLst>
                </a:gridCol>
                <a:gridCol w="1629103">
                  <a:extLst>
                    <a:ext uri="{9D8B030D-6E8A-4147-A177-3AD203B41FA5}">
                      <a16:colId xmlns:a16="http://schemas.microsoft.com/office/drawing/2014/main" val="2217726310"/>
                    </a:ext>
                  </a:extLst>
                </a:gridCol>
              </a:tblGrid>
              <a:tr h="349321">
                <a:tc gridSpan="2">
                  <a:txBody>
                    <a:bodyPr/>
                    <a:lstStyle/>
                    <a:p>
                      <a:pPr algn="l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Klasse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Punkte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Rang national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Rang Kärnten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 fontAlgn="b">
                        <a:tabLst>
                          <a:tab pos="1106488" algn="l"/>
                        </a:tabLst>
                      </a:pPr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Rang Schule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0395084"/>
                  </a:ext>
                </a:extLst>
              </a:tr>
              <a:tr h="349321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</a:rPr>
                        <a:t>Alina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</a:rPr>
                        <a:t>RUMPL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2H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0" algn="ctr" fontAlgn="b">
                        <a:tabLst>
                          <a:tab pos="1106488" algn="l"/>
                        </a:tabLst>
                      </a:pPr>
                      <a:r>
                        <a:rPr lang="de-AT" sz="1400" b="1" u="none" strike="noStrike" dirty="0">
                          <a:effectLst/>
                        </a:rPr>
                        <a:t>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50736651"/>
                  </a:ext>
                </a:extLst>
              </a:tr>
              <a:tr h="356171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</a:rPr>
                        <a:t>Emilia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</a:rPr>
                        <a:t>SMETANA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2A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5583832"/>
                  </a:ext>
                </a:extLst>
              </a:tr>
              <a:tr h="356171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</a:rPr>
                        <a:t>Katarina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</a:rPr>
                        <a:t>VUKICEVIC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1A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49064499"/>
                  </a:ext>
                </a:extLst>
              </a:tr>
              <a:tr h="356171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</a:rPr>
                        <a:t>Lorenz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</a:rPr>
                        <a:t>WEBER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2A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3886328"/>
                  </a:ext>
                </a:extLst>
              </a:tr>
            </a:tbl>
          </a:graphicData>
        </a:graphic>
      </p:graphicFrame>
      <p:sp>
        <p:nvSpPr>
          <p:cNvPr id="10" name="Textfeld 9">
            <a:extLst>
              <a:ext uri="{FF2B5EF4-FFF2-40B4-BE49-F238E27FC236}">
                <a16:creationId xmlns:a16="http://schemas.microsoft.com/office/drawing/2014/main" id="{2623EC54-D01F-7E48-B528-B3E1E7782497}"/>
              </a:ext>
            </a:extLst>
          </p:cNvPr>
          <p:cNvSpPr txBox="1"/>
          <p:nvPr/>
        </p:nvSpPr>
        <p:spPr>
          <a:xfrm>
            <a:off x="520314" y="856590"/>
            <a:ext cx="3413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>
                <a:solidFill>
                  <a:srgbClr val="5A0E3F"/>
                </a:solidFill>
              </a:rPr>
              <a:t>ÖsterreichsiegerInnen</a:t>
            </a:r>
            <a:endParaRPr lang="de-DE" b="1" dirty="0">
              <a:solidFill>
                <a:srgbClr val="5A0E3F"/>
              </a:solidFill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B84027D-FB61-B447-AE16-7002C74299E9}"/>
              </a:ext>
            </a:extLst>
          </p:cNvPr>
          <p:cNvSpPr txBox="1"/>
          <p:nvPr/>
        </p:nvSpPr>
        <p:spPr>
          <a:xfrm>
            <a:off x="608329" y="3743101"/>
            <a:ext cx="8045493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400" b="1" i="1" dirty="0">
                <a:solidFill>
                  <a:srgbClr val="5A0E3F"/>
                </a:solidFill>
              </a:rPr>
              <a:t>Vom BG/BRG Villach St. Martin kommen 4 der 33 </a:t>
            </a:r>
            <a:r>
              <a:rPr lang="de-DE" sz="1400" b="1" i="1" dirty="0" err="1">
                <a:solidFill>
                  <a:srgbClr val="5A0E3F"/>
                </a:solidFill>
              </a:rPr>
              <a:t>BundessiegerInnen</a:t>
            </a:r>
            <a:r>
              <a:rPr lang="de-DE" sz="1400" b="1" i="1" dirty="0">
                <a:solidFill>
                  <a:srgbClr val="5A0E3F"/>
                </a:solidFill>
              </a:rPr>
              <a:t>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400" b="1" i="1" dirty="0">
                <a:solidFill>
                  <a:srgbClr val="5A0E3F"/>
                </a:solidFill>
              </a:rPr>
              <a:t>Damit ist das BG/BRG Villach St. Martin in der Kategorie „Benjamin“ die erfolgreichste Schule Österreichs mit den meisten Erstplatzierten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400" b="1" i="1" dirty="0">
                <a:solidFill>
                  <a:srgbClr val="5A0E3F"/>
                </a:solidFill>
              </a:rPr>
              <a:t>In Kärnten stellt unsere Schule 4 der insgesamt 5 </a:t>
            </a:r>
            <a:r>
              <a:rPr lang="de-DE" sz="1400" b="1" i="1" dirty="0" err="1">
                <a:solidFill>
                  <a:srgbClr val="5A0E3F"/>
                </a:solidFill>
              </a:rPr>
              <a:t>LandessiegerInnen</a:t>
            </a:r>
            <a:endParaRPr lang="de-DE" sz="1400" b="1" i="1" dirty="0">
              <a:solidFill>
                <a:srgbClr val="5A0E3F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400" b="1" i="1" dirty="0">
                <a:solidFill>
                  <a:srgbClr val="5A0E3F"/>
                </a:solidFill>
              </a:rPr>
              <a:t>Erstmals gibt es erfreulicherweise Mädchen als Bundessiegerinnen </a:t>
            </a:r>
          </a:p>
        </p:txBody>
      </p:sp>
      <p:sp>
        <p:nvSpPr>
          <p:cNvPr id="3" name="Horizontale Rolle 2">
            <a:extLst>
              <a:ext uri="{FF2B5EF4-FFF2-40B4-BE49-F238E27FC236}">
                <a16:creationId xmlns:a16="http://schemas.microsoft.com/office/drawing/2014/main" id="{9E0265F0-AC43-D240-98BA-EE904694BBDA}"/>
              </a:ext>
            </a:extLst>
          </p:cNvPr>
          <p:cNvSpPr/>
          <p:nvPr/>
        </p:nvSpPr>
        <p:spPr>
          <a:xfrm>
            <a:off x="2779263" y="3103454"/>
            <a:ext cx="3585474" cy="576863"/>
          </a:xfrm>
          <a:prstGeom prst="horizontalScroll">
            <a:avLst/>
          </a:prstGeom>
          <a:solidFill>
            <a:srgbClr val="82125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Herzliche Gratulation!</a:t>
            </a:r>
          </a:p>
        </p:txBody>
      </p:sp>
    </p:spTree>
    <p:extLst>
      <p:ext uri="{BB962C8B-B14F-4D97-AF65-F5344CB8AC3E}">
        <p14:creationId xmlns:p14="http://schemas.microsoft.com/office/powerpoint/2010/main" val="923042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54170-6A5E-47DB-A089-2A517E3BCC01}" type="datetime1">
              <a:rPr lang="de-DE" smtClean="0"/>
              <a:pPr/>
              <a:t>16.01.2019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www.it-gymnasium.at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7F756-DA63-4196-83E4-8E457B031AC0}" type="slidenum">
              <a:rPr lang="de-DE" smtClean="0"/>
              <a:pPr/>
              <a:t>6</a:t>
            </a:fld>
            <a:endParaRPr lang="de-DE" dirty="0"/>
          </a:p>
        </p:txBody>
      </p:sp>
      <p:graphicFrame>
        <p:nvGraphicFramePr>
          <p:cNvPr id="9" name="Tabelle 8">
            <a:extLst>
              <a:ext uri="{FF2B5EF4-FFF2-40B4-BE49-F238E27FC236}">
                <a16:creationId xmlns:a16="http://schemas.microsoft.com/office/drawing/2014/main" id="{FFA3956E-91C1-AB40-98AD-B02BCE4EB0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613026"/>
              </p:ext>
            </p:extLst>
          </p:nvPr>
        </p:nvGraphicFramePr>
        <p:xfrm>
          <a:off x="656948" y="1198386"/>
          <a:ext cx="7625153" cy="35617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3889">
                  <a:extLst>
                    <a:ext uri="{9D8B030D-6E8A-4147-A177-3AD203B41FA5}">
                      <a16:colId xmlns:a16="http://schemas.microsoft.com/office/drawing/2014/main" val="3588059905"/>
                    </a:ext>
                  </a:extLst>
                </a:gridCol>
                <a:gridCol w="1244338">
                  <a:extLst>
                    <a:ext uri="{9D8B030D-6E8A-4147-A177-3AD203B41FA5}">
                      <a16:colId xmlns:a16="http://schemas.microsoft.com/office/drawing/2014/main" val="1970666484"/>
                    </a:ext>
                  </a:extLst>
                </a:gridCol>
                <a:gridCol w="730526">
                  <a:extLst>
                    <a:ext uri="{9D8B030D-6E8A-4147-A177-3AD203B41FA5}">
                      <a16:colId xmlns:a16="http://schemas.microsoft.com/office/drawing/2014/main" val="3432105227"/>
                    </a:ext>
                  </a:extLst>
                </a:gridCol>
                <a:gridCol w="719307">
                  <a:extLst>
                    <a:ext uri="{9D8B030D-6E8A-4147-A177-3AD203B41FA5}">
                      <a16:colId xmlns:a16="http://schemas.microsoft.com/office/drawing/2014/main" val="187262050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4103029828"/>
                    </a:ext>
                  </a:extLst>
                </a:gridCol>
                <a:gridCol w="1319048">
                  <a:extLst>
                    <a:ext uri="{9D8B030D-6E8A-4147-A177-3AD203B41FA5}">
                      <a16:colId xmlns:a16="http://schemas.microsoft.com/office/drawing/2014/main" val="1564552185"/>
                    </a:ext>
                  </a:extLst>
                </a:gridCol>
                <a:gridCol w="1418845">
                  <a:extLst>
                    <a:ext uri="{9D8B030D-6E8A-4147-A177-3AD203B41FA5}">
                      <a16:colId xmlns:a16="http://schemas.microsoft.com/office/drawing/2014/main" val="2217726310"/>
                    </a:ext>
                  </a:extLst>
                </a:gridCol>
              </a:tblGrid>
              <a:tr h="356171">
                <a:tc gridSpan="2">
                  <a:txBody>
                    <a:bodyPr/>
                    <a:lstStyle/>
                    <a:p>
                      <a:pPr algn="l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Klasse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Punkte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Rang national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Rang Kärnten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Rang Schule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2193258"/>
                  </a:ext>
                </a:extLst>
              </a:tr>
              <a:tr h="356171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</a:rPr>
                        <a:t>Annabel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SACHSE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2C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36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6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5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23767866"/>
                  </a:ext>
                </a:extLst>
              </a:tr>
              <a:tr h="356171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</a:rPr>
                        <a:t>Manuel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</a:rPr>
                        <a:t>HOFER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2B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96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9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6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8932413"/>
                  </a:ext>
                </a:extLst>
              </a:tr>
              <a:tr h="356171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</a:rPr>
                        <a:t>Philipp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</a:rPr>
                        <a:t>BINDER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2A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124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19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7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34669969"/>
                  </a:ext>
                </a:extLst>
              </a:tr>
              <a:tr h="356171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</a:rPr>
                        <a:t>Paul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</a:rPr>
                        <a:t>HARTLIEB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2h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124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19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7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8107084"/>
                  </a:ext>
                </a:extLst>
              </a:tr>
              <a:tr h="356171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</a:rPr>
                        <a:t>Emma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</a:rPr>
                        <a:t>MATHIS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2b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124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19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7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2770741"/>
                  </a:ext>
                </a:extLst>
              </a:tr>
              <a:tr h="356171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</a:rPr>
                        <a:t>Lilly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</a:rPr>
                        <a:t>SCHMIDHUBER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2A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124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19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7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00036160"/>
                  </a:ext>
                </a:extLst>
              </a:tr>
              <a:tr h="356171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</a:rPr>
                        <a:t>Carolina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</a:rPr>
                        <a:t>SILLER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1B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124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19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7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645907"/>
                  </a:ext>
                </a:extLst>
              </a:tr>
              <a:tr h="356171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</a:rPr>
                        <a:t>Paul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</a:rPr>
                        <a:t>STEINER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2G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124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>
                          <a:effectLst/>
                        </a:rPr>
                        <a:t>19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</a:rPr>
                        <a:t>7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1095509"/>
                  </a:ext>
                </a:extLst>
              </a:tr>
              <a:tr h="356171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Sebastian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i="0" u="none" strike="noStrike" smtClean="0">
                          <a:effectLst/>
                          <a:latin typeface="Arial" panose="020B0604020202020204" pitchFamily="34" charset="0"/>
                        </a:rPr>
                        <a:t>EBNER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2H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4756024"/>
                  </a:ext>
                </a:extLst>
              </a:tr>
            </a:tbl>
          </a:graphicData>
        </a:graphic>
      </p:graphicFrame>
      <p:sp>
        <p:nvSpPr>
          <p:cNvPr id="11" name="Titel 6">
            <a:extLst>
              <a:ext uri="{FF2B5EF4-FFF2-40B4-BE49-F238E27FC236}">
                <a16:creationId xmlns:a16="http://schemas.microsoft.com/office/drawing/2014/main" id="{44FE99E1-6F2D-1349-900A-01AD54F77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736" y="69408"/>
            <a:ext cx="8910264" cy="1016000"/>
          </a:xfrm>
        </p:spPr>
        <p:txBody>
          <a:bodyPr/>
          <a:lstStyle/>
          <a:p>
            <a:r>
              <a:rPr lang="de-DE" dirty="0"/>
              <a:t>Kategorie „Benjamin“, 5. und 6. Schulstufe</a:t>
            </a:r>
            <a:endParaRPr lang="de-AT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6218428D-67A5-094A-AF2A-B83802A710FB}"/>
              </a:ext>
            </a:extLst>
          </p:cNvPr>
          <p:cNvSpPr txBox="1"/>
          <p:nvPr/>
        </p:nvSpPr>
        <p:spPr>
          <a:xfrm>
            <a:off x="530824" y="827876"/>
            <a:ext cx="3413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5A0E3F"/>
                </a:solidFill>
              </a:rPr>
              <a:t>Weitere Platzierungen:</a:t>
            </a:r>
          </a:p>
        </p:txBody>
      </p:sp>
      <p:sp>
        <p:nvSpPr>
          <p:cNvPr id="13" name="Horizontale Rolle 12">
            <a:extLst>
              <a:ext uri="{FF2B5EF4-FFF2-40B4-BE49-F238E27FC236}">
                <a16:creationId xmlns:a16="http://schemas.microsoft.com/office/drawing/2014/main" id="{E8936243-9796-1A4C-8B3D-2AB440908FF3}"/>
              </a:ext>
            </a:extLst>
          </p:cNvPr>
          <p:cNvSpPr/>
          <p:nvPr/>
        </p:nvSpPr>
        <p:spPr>
          <a:xfrm>
            <a:off x="2779263" y="4772748"/>
            <a:ext cx="3585474" cy="576863"/>
          </a:xfrm>
          <a:prstGeom prst="horizontalScroll">
            <a:avLst/>
          </a:prstGeom>
          <a:solidFill>
            <a:srgbClr val="82125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Herzliche Gratulation!</a:t>
            </a:r>
          </a:p>
        </p:txBody>
      </p:sp>
    </p:spTree>
    <p:extLst>
      <p:ext uri="{BB962C8B-B14F-4D97-AF65-F5344CB8AC3E}">
        <p14:creationId xmlns:p14="http://schemas.microsoft.com/office/powerpoint/2010/main" val="243800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D1FDFD-7842-2D43-BAE2-50D819916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54170-6A5E-47DB-A089-2A517E3BCC01}" type="datetime1">
              <a:rPr lang="de-DE" smtClean="0"/>
              <a:pPr/>
              <a:t>16.01.2019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697791-2253-B54B-8BB3-6E7433027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www.it-gymnasium.at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5FDEC1-D969-C140-A144-34A5F6604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7F756-DA63-4196-83E4-8E457B031AC0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AD4E211-3CFC-6B48-91AB-F8E6E582A371}"/>
              </a:ext>
            </a:extLst>
          </p:cNvPr>
          <p:cNvSpPr txBox="1"/>
          <p:nvPr/>
        </p:nvSpPr>
        <p:spPr>
          <a:xfrm>
            <a:off x="665251" y="3415315"/>
            <a:ext cx="7813497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400" b="1" i="1" dirty="0">
                <a:solidFill>
                  <a:srgbClr val="5A0E3F"/>
                </a:solidFill>
              </a:rPr>
              <a:t>In Österreich: Jasmin hat die maximale Punkteanzahl erreicht und ist eine der 28 </a:t>
            </a:r>
            <a:r>
              <a:rPr lang="de-DE" sz="1400" b="1" i="1" dirty="0" err="1">
                <a:solidFill>
                  <a:srgbClr val="5A0E3F"/>
                </a:solidFill>
              </a:rPr>
              <a:t>BundessiegerInnen</a:t>
            </a:r>
            <a:endParaRPr lang="de-DE" sz="1400" b="1" i="1" dirty="0">
              <a:solidFill>
                <a:srgbClr val="5A0E3F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400" b="1" i="1" dirty="0">
                <a:solidFill>
                  <a:srgbClr val="5A0E3F"/>
                </a:solidFill>
              </a:rPr>
              <a:t>In Kärnten: Jasmin ist eine der insgesamt zwei </a:t>
            </a:r>
            <a:r>
              <a:rPr lang="de-DE" sz="1400" b="1" i="1" dirty="0" err="1">
                <a:solidFill>
                  <a:srgbClr val="5A0E3F"/>
                </a:solidFill>
              </a:rPr>
              <a:t>LandessiegerInnen</a:t>
            </a:r>
            <a:endParaRPr lang="de-DE" sz="1400" b="1" i="1" dirty="0">
              <a:solidFill>
                <a:srgbClr val="5A0E3F"/>
              </a:solidFill>
            </a:endParaRPr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179C6572-7D35-5D42-B944-67B79834ED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1111713"/>
              </p:ext>
            </p:extLst>
          </p:nvPr>
        </p:nvGraphicFramePr>
        <p:xfrm>
          <a:off x="698788" y="1756804"/>
          <a:ext cx="7746424" cy="4457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5548">
                  <a:extLst>
                    <a:ext uri="{9D8B030D-6E8A-4147-A177-3AD203B41FA5}">
                      <a16:colId xmlns:a16="http://schemas.microsoft.com/office/drawing/2014/main" val="3356976113"/>
                    </a:ext>
                  </a:extLst>
                </a:gridCol>
                <a:gridCol w="1030014">
                  <a:extLst>
                    <a:ext uri="{9D8B030D-6E8A-4147-A177-3AD203B41FA5}">
                      <a16:colId xmlns:a16="http://schemas.microsoft.com/office/drawing/2014/main" val="3446530958"/>
                    </a:ext>
                  </a:extLst>
                </a:gridCol>
                <a:gridCol w="714704">
                  <a:extLst>
                    <a:ext uri="{9D8B030D-6E8A-4147-A177-3AD203B41FA5}">
                      <a16:colId xmlns:a16="http://schemas.microsoft.com/office/drawing/2014/main" val="738084828"/>
                    </a:ext>
                  </a:extLst>
                </a:gridCol>
                <a:gridCol w="898960">
                  <a:extLst>
                    <a:ext uri="{9D8B030D-6E8A-4147-A177-3AD203B41FA5}">
                      <a16:colId xmlns:a16="http://schemas.microsoft.com/office/drawing/2014/main" val="3179907744"/>
                    </a:ext>
                  </a:extLst>
                </a:gridCol>
                <a:gridCol w="1507909">
                  <a:extLst>
                    <a:ext uri="{9D8B030D-6E8A-4147-A177-3AD203B41FA5}">
                      <a16:colId xmlns:a16="http://schemas.microsoft.com/office/drawing/2014/main" val="2536119315"/>
                    </a:ext>
                  </a:extLst>
                </a:gridCol>
                <a:gridCol w="1571296">
                  <a:extLst>
                    <a:ext uri="{9D8B030D-6E8A-4147-A177-3AD203B41FA5}">
                      <a16:colId xmlns:a16="http://schemas.microsoft.com/office/drawing/2014/main" val="3979925340"/>
                    </a:ext>
                  </a:extLst>
                </a:gridCol>
                <a:gridCol w="1287993">
                  <a:extLst>
                    <a:ext uri="{9D8B030D-6E8A-4147-A177-3AD203B41FA5}">
                      <a16:colId xmlns:a16="http://schemas.microsoft.com/office/drawing/2014/main" val="435550936"/>
                    </a:ext>
                  </a:extLst>
                </a:gridCol>
              </a:tblGrid>
              <a:tr h="1651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Punkte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 national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 Kärnten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 Schule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247146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Jasmin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LASSNIG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4A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 (max.)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82651721"/>
                  </a:ext>
                </a:extLst>
              </a:tr>
            </a:tbl>
          </a:graphicData>
        </a:graphic>
      </p:graphicFrame>
      <p:sp>
        <p:nvSpPr>
          <p:cNvPr id="11" name="Titel 6">
            <a:extLst>
              <a:ext uri="{FF2B5EF4-FFF2-40B4-BE49-F238E27FC236}">
                <a16:creationId xmlns:a16="http://schemas.microsoft.com/office/drawing/2014/main" id="{D4837484-7485-B54D-8A0F-4389AD622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737" y="69408"/>
            <a:ext cx="8676526" cy="1016000"/>
          </a:xfrm>
        </p:spPr>
        <p:txBody>
          <a:bodyPr/>
          <a:lstStyle/>
          <a:p>
            <a:r>
              <a:rPr lang="de-DE" dirty="0"/>
              <a:t>Kategorie „Meteor“, 7. und 8. Schulstufe</a:t>
            </a:r>
            <a:endParaRPr lang="de-AT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E18F682-90C5-C547-892A-B69916F8090A}"/>
              </a:ext>
            </a:extLst>
          </p:cNvPr>
          <p:cNvSpPr txBox="1"/>
          <p:nvPr/>
        </p:nvSpPr>
        <p:spPr>
          <a:xfrm>
            <a:off x="562355" y="1114746"/>
            <a:ext cx="3413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5A0E3F"/>
                </a:solidFill>
              </a:rPr>
              <a:t>Österreichsiegerin</a:t>
            </a:r>
          </a:p>
        </p:txBody>
      </p:sp>
      <p:sp>
        <p:nvSpPr>
          <p:cNvPr id="13" name="Horizontale Rolle 12">
            <a:extLst>
              <a:ext uri="{FF2B5EF4-FFF2-40B4-BE49-F238E27FC236}">
                <a16:creationId xmlns:a16="http://schemas.microsoft.com/office/drawing/2014/main" id="{7ACD4E42-D8CF-134C-BF6E-FC512976E05D}"/>
              </a:ext>
            </a:extLst>
          </p:cNvPr>
          <p:cNvSpPr/>
          <p:nvPr/>
        </p:nvSpPr>
        <p:spPr>
          <a:xfrm>
            <a:off x="2779262" y="2486847"/>
            <a:ext cx="3585474" cy="576863"/>
          </a:xfrm>
          <a:prstGeom prst="horizontalScroll">
            <a:avLst/>
          </a:prstGeom>
          <a:solidFill>
            <a:srgbClr val="82125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Herzliche Gratulation!</a:t>
            </a:r>
          </a:p>
        </p:txBody>
      </p:sp>
    </p:spTree>
    <p:extLst>
      <p:ext uri="{BB962C8B-B14F-4D97-AF65-F5344CB8AC3E}">
        <p14:creationId xmlns:p14="http://schemas.microsoft.com/office/powerpoint/2010/main" val="2834617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D1FDFD-7842-2D43-BAE2-50D819916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54170-6A5E-47DB-A089-2A517E3BCC01}" type="datetime1">
              <a:rPr lang="de-DE" smtClean="0"/>
              <a:pPr/>
              <a:t>16.01.2019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697791-2253-B54B-8BB3-6E7433027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www.it-gymnasium.at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5FDEC1-D969-C140-A144-34A5F6604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7F756-DA63-4196-83E4-8E457B031AC0}" type="slidenum">
              <a:rPr lang="de-DE" smtClean="0"/>
              <a:pPr/>
              <a:t>8</a:t>
            </a:fld>
            <a:endParaRPr lang="de-DE" dirty="0"/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179C6572-7D35-5D42-B944-67B79834ED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651260"/>
              </p:ext>
            </p:extLst>
          </p:nvPr>
        </p:nvGraphicFramePr>
        <p:xfrm>
          <a:off x="725214" y="1513416"/>
          <a:ext cx="7509643" cy="26746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1821">
                  <a:extLst>
                    <a:ext uri="{9D8B030D-6E8A-4147-A177-3AD203B41FA5}">
                      <a16:colId xmlns:a16="http://schemas.microsoft.com/office/drawing/2014/main" val="3356976113"/>
                    </a:ext>
                  </a:extLst>
                </a:gridCol>
                <a:gridCol w="1074637">
                  <a:extLst>
                    <a:ext uri="{9D8B030D-6E8A-4147-A177-3AD203B41FA5}">
                      <a16:colId xmlns:a16="http://schemas.microsoft.com/office/drawing/2014/main" val="3446530958"/>
                    </a:ext>
                  </a:extLst>
                </a:gridCol>
                <a:gridCol w="690825">
                  <a:extLst>
                    <a:ext uri="{9D8B030D-6E8A-4147-A177-3AD203B41FA5}">
                      <a16:colId xmlns:a16="http://schemas.microsoft.com/office/drawing/2014/main" val="738084828"/>
                    </a:ext>
                  </a:extLst>
                </a:gridCol>
                <a:gridCol w="867103">
                  <a:extLst>
                    <a:ext uri="{9D8B030D-6E8A-4147-A177-3AD203B41FA5}">
                      <a16:colId xmlns:a16="http://schemas.microsoft.com/office/drawing/2014/main" val="3179907744"/>
                    </a:ext>
                  </a:extLst>
                </a:gridCol>
                <a:gridCol w="1466193">
                  <a:extLst>
                    <a:ext uri="{9D8B030D-6E8A-4147-A177-3AD203B41FA5}">
                      <a16:colId xmlns:a16="http://schemas.microsoft.com/office/drawing/2014/main" val="2536119315"/>
                    </a:ext>
                  </a:extLst>
                </a:gridCol>
                <a:gridCol w="1274427">
                  <a:extLst>
                    <a:ext uri="{9D8B030D-6E8A-4147-A177-3AD203B41FA5}">
                      <a16:colId xmlns:a16="http://schemas.microsoft.com/office/drawing/2014/main" val="3979925340"/>
                    </a:ext>
                  </a:extLst>
                </a:gridCol>
                <a:gridCol w="1074637">
                  <a:extLst>
                    <a:ext uri="{9D8B030D-6E8A-4147-A177-3AD203B41FA5}">
                      <a16:colId xmlns:a16="http://schemas.microsoft.com/office/drawing/2014/main" val="435550936"/>
                    </a:ext>
                  </a:extLst>
                </a:gridCol>
              </a:tblGrid>
              <a:tr h="1651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Name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de-AT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Klasse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Punkte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Rang national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Rang Kärnten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Rang Schule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6247146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Prettner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1742051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Elisa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Klein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012985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Markus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Schertler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4I</a:t>
                      </a:r>
                      <a:endParaRPr lang="de-AT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3364806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Andreas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Stettin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4I</a:t>
                      </a:r>
                      <a:endParaRPr lang="de-AT" sz="1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36084499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Fabian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Wadl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2422529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281897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Jakob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Krappinger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35063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Pansi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2528043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Lilli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7634664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Seidel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5984143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Steiner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74215551"/>
                  </a:ext>
                </a:extLst>
              </a:tr>
            </a:tbl>
          </a:graphicData>
        </a:graphic>
      </p:graphicFrame>
      <p:sp>
        <p:nvSpPr>
          <p:cNvPr id="11" name="Titel 6">
            <a:extLst>
              <a:ext uri="{FF2B5EF4-FFF2-40B4-BE49-F238E27FC236}">
                <a16:creationId xmlns:a16="http://schemas.microsoft.com/office/drawing/2014/main" id="{D4837484-7485-B54D-8A0F-4389AD622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737" y="69408"/>
            <a:ext cx="8676526" cy="1016000"/>
          </a:xfrm>
        </p:spPr>
        <p:txBody>
          <a:bodyPr/>
          <a:lstStyle/>
          <a:p>
            <a:r>
              <a:rPr lang="de-DE" dirty="0"/>
              <a:t>Kategorie „Meteor“, 7. und 8. Schulstufe</a:t>
            </a:r>
            <a:endParaRPr lang="de-AT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A10D214-0F54-2E48-AE0C-3E85140F3C6C}"/>
              </a:ext>
            </a:extLst>
          </p:cNvPr>
          <p:cNvSpPr txBox="1"/>
          <p:nvPr/>
        </p:nvSpPr>
        <p:spPr>
          <a:xfrm>
            <a:off x="562355" y="1114746"/>
            <a:ext cx="3413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5A0E3F"/>
                </a:solidFill>
              </a:rPr>
              <a:t>Weitere Platzierungen:</a:t>
            </a:r>
          </a:p>
        </p:txBody>
      </p:sp>
      <p:sp>
        <p:nvSpPr>
          <p:cNvPr id="10" name="Horizontale Rolle 9">
            <a:extLst>
              <a:ext uri="{FF2B5EF4-FFF2-40B4-BE49-F238E27FC236}">
                <a16:creationId xmlns:a16="http://schemas.microsoft.com/office/drawing/2014/main" id="{3DD5BF45-6824-B54A-905F-88A3DB68B21F}"/>
              </a:ext>
            </a:extLst>
          </p:cNvPr>
          <p:cNvSpPr/>
          <p:nvPr/>
        </p:nvSpPr>
        <p:spPr>
          <a:xfrm>
            <a:off x="2826560" y="4327612"/>
            <a:ext cx="3585474" cy="576863"/>
          </a:xfrm>
          <a:prstGeom prst="horizontalScroll">
            <a:avLst/>
          </a:prstGeom>
          <a:solidFill>
            <a:srgbClr val="82125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Herzliche Gratulation!</a:t>
            </a:r>
          </a:p>
        </p:txBody>
      </p:sp>
    </p:spTree>
    <p:extLst>
      <p:ext uri="{BB962C8B-B14F-4D97-AF65-F5344CB8AC3E}">
        <p14:creationId xmlns:p14="http://schemas.microsoft.com/office/powerpoint/2010/main" val="199059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D1FDFD-7842-2D43-BAE2-50D819916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54170-6A5E-47DB-A089-2A517E3BCC01}" type="datetime1">
              <a:rPr lang="de-DE" smtClean="0"/>
              <a:pPr/>
              <a:t>16.01.2019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697791-2253-B54B-8BB3-6E7433027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www.it-gymnasium.at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5FDEC1-D969-C140-A144-34A5F6604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7F756-DA63-4196-83E4-8E457B031AC0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AD4E211-3CFC-6B48-91AB-F8E6E582A371}"/>
              </a:ext>
            </a:extLst>
          </p:cNvPr>
          <p:cNvSpPr txBox="1"/>
          <p:nvPr/>
        </p:nvSpPr>
        <p:spPr>
          <a:xfrm>
            <a:off x="924910" y="4053155"/>
            <a:ext cx="756668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400" b="1" i="1" dirty="0">
                <a:solidFill>
                  <a:srgbClr val="5A0E3F"/>
                </a:solidFill>
              </a:rPr>
              <a:t>In Österreich: 2 der 63 </a:t>
            </a:r>
            <a:r>
              <a:rPr lang="de-DE" sz="1400" b="1" i="1" dirty="0" err="1">
                <a:solidFill>
                  <a:srgbClr val="5A0E3F"/>
                </a:solidFill>
              </a:rPr>
              <a:t>BundessiegerInnen</a:t>
            </a:r>
            <a:endParaRPr lang="de-DE" sz="1400" b="1" i="1" dirty="0">
              <a:solidFill>
                <a:srgbClr val="5A0E3F"/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1400" b="1" i="1" dirty="0">
                <a:solidFill>
                  <a:srgbClr val="5A0E3F"/>
                </a:solidFill>
              </a:rPr>
              <a:t>In Kärnten: 2 der insgesamt 5 </a:t>
            </a:r>
            <a:r>
              <a:rPr lang="de-DE" sz="1400" b="1" i="1" dirty="0" err="1">
                <a:solidFill>
                  <a:srgbClr val="5A0E3F"/>
                </a:solidFill>
              </a:rPr>
              <a:t>LandessiegerInnen</a:t>
            </a:r>
            <a:endParaRPr lang="de-DE" sz="1400" b="1" i="1" dirty="0">
              <a:solidFill>
                <a:srgbClr val="5A0E3F"/>
              </a:solidFill>
            </a:endParaRP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827A2BA9-9361-1146-8597-6FB908254E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867064"/>
              </p:ext>
            </p:extLst>
          </p:nvPr>
        </p:nvGraphicFramePr>
        <p:xfrm>
          <a:off x="678093" y="1795791"/>
          <a:ext cx="7703905" cy="6686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5594">
                  <a:extLst>
                    <a:ext uri="{9D8B030D-6E8A-4147-A177-3AD203B41FA5}">
                      <a16:colId xmlns:a16="http://schemas.microsoft.com/office/drawing/2014/main" val="2692490822"/>
                    </a:ext>
                  </a:extLst>
                </a:gridCol>
                <a:gridCol w="1164029">
                  <a:extLst>
                    <a:ext uri="{9D8B030D-6E8A-4147-A177-3AD203B41FA5}">
                      <a16:colId xmlns:a16="http://schemas.microsoft.com/office/drawing/2014/main" val="219115752"/>
                    </a:ext>
                  </a:extLst>
                </a:gridCol>
                <a:gridCol w="720074">
                  <a:extLst>
                    <a:ext uri="{9D8B030D-6E8A-4147-A177-3AD203B41FA5}">
                      <a16:colId xmlns:a16="http://schemas.microsoft.com/office/drawing/2014/main" val="3530509259"/>
                    </a:ext>
                  </a:extLst>
                </a:gridCol>
                <a:gridCol w="1196513">
                  <a:extLst>
                    <a:ext uri="{9D8B030D-6E8A-4147-A177-3AD203B41FA5}">
                      <a16:colId xmlns:a16="http://schemas.microsoft.com/office/drawing/2014/main" val="2487631342"/>
                    </a:ext>
                  </a:extLst>
                </a:gridCol>
                <a:gridCol w="1353522">
                  <a:extLst>
                    <a:ext uri="{9D8B030D-6E8A-4147-A177-3AD203B41FA5}">
                      <a16:colId xmlns:a16="http://schemas.microsoft.com/office/drawing/2014/main" val="3870959034"/>
                    </a:ext>
                  </a:extLst>
                </a:gridCol>
                <a:gridCol w="1434733">
                  <a:extLst>
                    <a:ext uri="{9D8B030D-6E8A-4147-A177-3AD203B41FA5}">
                      <a16:colId xmlns:a16="http://schemas.microsoft.com/office/drawing/2014/main" val="3002146483"/>
                    </a:ext>
                  </a:extLst>
                </a:gridCol>
                <a:gridCol w="1169440">
                  <a:extLst>
                    <a:ext uri="{9D8B030D-6E8A-4147-A177-3AD203B41FA5}">
                      <a16:colId xmlns:a16="http://schemas.microsoft.com/office/drawing/2014/main" val="1219387788"/>
                    </a:ext>
                  </a:extLst>
                </a:gridCol>
              </a:tblGrid>
              <a:tr h="1651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de-AT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Punkte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 national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 Kärnten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Rang Schule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3639999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Lara</a:t>
                      </a:r>
                      <a:endParaRPr lang="de-AT" sz="1400" b="1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PREGELJ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6B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180 (max.)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77985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Marie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WERNITZNIG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6D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180 (max.)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AT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de-AT" sz="14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3459122"/>
                  </a:ext>
                </a:extLst>
              </a:tr>
            </a:tbl>
          </a:graphicData>
        </a:graphic>
      </p:graphicFrame>
      <p:sp>
        <p:nvSpPr>
          <p:cNvPr id="10" name="Titel 6">
            <a:extLst>
              <a:ext uri="{FF2B5EF4-FFF2-40B4-BE49-F238E27FC236}">
                <a16:creationId xmlns:a16="http://schemas.microsoft.com/office/drawing/2014/main" id="{5F270D2A-11AE-6945-90E2-9CF179295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737" y="69408"/>
            <a:ext cx="8676526" cy="1016000"/>
          </a:xfrm>
        </p:spPr>
        <p:txBody>
          <a:bodyPr/>
          <a:lstStyle/>
          <a:p>
            <a:r>
              <a:rPr lang="de-DE" dirty="0"/>
              <a:t>Kategorie „Junior“, 9. und 10. Schulstufe</a:t>
            </a:r>
            <a:endParaRPr lang="de-AT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DBE0341-1882-9144-82FA-BD0FE5946D9B}"/>
              </a:ext>
            </a:extLst>
          </p:cNvPr>
          <p:cNvSpPr txBox="1"/>
          <p:nvPr/>
        </p:nvSpPr>
        <p:spPr>
          <a:xfrm>
            <a:off x="562355" y="1114746"/>
            <a:ext cx="3413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solidFill>
                  <a:srgbClr val="5A0E3F"/>
                </a:solidFill>
              </a:rPr>
              <a:t>Österreichsiegerinnen</a:t>
            </a:r>
          </a:p>
        </p:txBody>
      </p:sp>
      <p:sp>
        <p:nvSpPr>
          <p:cNvPr id="13" name="Horizontale Rolle 12">
            <a:extLst>
              <a:ext uri="{FF2B5EF4-FFF2-40B4-BE49-F238E27FC236}">
                <a16:creationId xmlns:a16="http://schemas.microsoft.com/office/drawing/2014/main" id="{07097493-C951-1D46-AEE5-6491C9252368}"/>
              </a:ext>
            </a:extLst>
          </p:cNvPr>
          <p:cNvSpPr/>
          <p:nvPr/>
        </p:nvSpPr>
        <p:spPr>
          <a:xfrm>
            <a:off x="2779263" y="2853342"/>
            <a:ext cx="3585474" cy="576863"/>
          </a:xfrm>
          <a:prstGeom prst="horizontalScroll">
            <a:avLst/>
          </a:prstGeom>
          <a:solidFill>
            <a:srgbClr val="82125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Herzliche Gratulation!</a:t>
            </a:r>
          </a:p>
        </p:txBody>
      </p:sp>
    </p:spTree>
    <p:extLst>
      <p:ext uri="{BB962C8B-B14F-4D97-AF65-F5344CB8AC3E}">
        <p14:creationId xmlns:p14="http://schemas.microsoft.com/office/powerpoint/2010/main" val="391677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_green1610_2012">
  <a:themeElements>
    <a:clrScheme name="it-gymnasium_tagesschule_v1 1">
      <a:dk1>
        <a:srgbClr val="000000"/>
      </a:dk1>
      <a:lt1>
        <a:srgbClr val="FFFFFF"/>
      </a:lt1>
      <a:dk2>
        <a:srgbClr val="000000"/>
      </a:dk2>
      <a:lt2>
        <a:srgbClr val="3A4F96"/>
      </a:lt2>
      <a:accent1>
        <a:srgbClr val="F99D1C"/>
      </a:accent1>
      <a:accent2>
        <a:srgbClr val="2799CC"/>
      </a:accent2>
      <a:accent3>
        <a:srgbClr val="FFFFFF"/>
      </a:accent3>
      <a:accent4>
        <a:srgbClr val="000000"/>
      </a:accent4>
      <a:accent5>
        <a:srgbClr val="FBCCAB"/>
      </a:accent5>
      <a:accent6>
        <a:srgbClr val="228AB9"/>
      </a:accent6>
      <a:hlink>
        <a:srgbClr val="000000"/>
      </a:hlink>
      <a:folHlink>
        <a:srgbClr val="000000"/>
      </a:folHlink>
    </a:clrScheme>
    <a:fontScheme name="it-gymnasium_tagesschule_v1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t-gymnasium_tagesschule_v1 1">
        <a:dk1>
          <a:srgbClr val="000000"/>
        </a:dk1>
        <a:lt1>
          <a:srgbClr val="FFFFFF"/>
        </a:lt1>
        <a:dk2>
          <a:srgbClr val="000000"/>
        </a:dk2>
        <a:lt2>
          <a:srgbClr val="3A4F96"/>
        </a:lt2>
        <a:accent1>
          <a:srgbClr val="F99D1C"/>
        </a:accent1>
        <a:accent2>
          <a:srgbClr val="2799CC"/>
        </a:accent2>
        <a:accent3>
          <a:srgbClr val="FFFFFF"/>
        </a:accent3>
        <a:accent4>
          <a:srgbClr val="000000"/>
        </a:accent4>
        <a:accent5>
          <a:srgbClr val="FBCCAB"/>
        </a:accent5>
        <a:accent6>
          <a:srgbClr val="228AB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presentation_green1610_2012</Template>
  <TotalTime>0</TotalTime>
  <Words>830</Words>
  <Application>Microsoft Office PowerPoint</Application>
  <PresentationFormat>Bildschirmpräsentation (16:10)</PresentationFormat>
  <Paragraphs>444</Paragraphs>
  <Slides>11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Myriad Pro</vt:lpstr>
      <vt:lpstr>Wingdings</vt:lpstr>
      <vt:lpstr>presentation_green1610_2012</vt:lpstr>
      <vt:lpstr>BIBER der Informatik 4.11.-15.11.2018, Die 10 Besten der Schule</vt:lpstr>
      <vt:lpstr>Biber 2018 – Daten und Fakten</vt:lpstr>
      <vt:lpstr>Biber 2018 – Daten und Fakten</vt:lpstr>
      <vt:lpstr>Biber 2018 – Daten und Fakten</vt:lpstr>
      <vt:lpstr>Kategorie „Benjamin“, 5. und 6. Schulstufe</vt:lpstr>
      <vt:lpstr>Kategorie „Benjamin“, 5. und 6. Schulstufe</vt:lpstr>
      <vt:lpstr>Kategorie „Meteor“, 7. und 8. Schulstufe</vt:lpstr>
      <vt:lpstr>Kategorie „Meteor“, 7. und 8. Schulstufe</vt:lpstr>
      <vt:lpstr>Kategorie „Junior“, 9. und 10. Schulstufe</vt:lpstr>
      <vt:lpstr>Kategorie „Junior“, 9. und 10. Schulstufe</vt:lpstr>
      <vt:lpstr>Bestenliste BG/BRG Villach St. Martin</vt:lpstr>
    </vt:vector>
  </TitlesOfParts>
  <Company>BG|BRG Villach St. Martin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senger</dc:creator>
  <cp:lastModifiedBy>Heimo SENGER</cp:lastModifiedBy>
  <cp:revision>178</cp:revision>
  <cp:lastPrinted>2011-10-28T16:03:28Z</cp:lastPrinted>
  <dcterms:created xsi:type="dcterms:W3CDTF">2012-11-20T10:30:19Z</dcterms:created>
  <dcterms:modified xsi:type="dcterms:W3CDTF">2019-01-16T09:02:17Z</dcterms:modified>
</cp:coreProperties>
</file>