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9" r:id="rId1"/>
  </p:sldMasterIdLst>
  <p:notesMasterIdLst>
    <p:notesMasterId r:id="rId22"/>
  </p:notesMasterIdLst>
  <p:handoutMasterIdLst>
    <p:handoutMasterId r:id="rId23"/>
  </p:handoutMasterIdLst>
  <p:sldIdLst>
    <p:sldId id="348" r:id="rId2"/>
    <p:sldId id="349" r:id="rId3"/>
    <p:sldId id="353" r:id="rId4"/>
    <p:sldId id="317" r:id="rId5"/>
    <p:sldId id="354" r:id="rId6"/>
    <p:sldId id="352" r:id="rId7"/>
    <p:sldId id="362" r:id="rId8"/>
    <p:sldId id="355" r:id="rId9"/>
    <p:sldId id="363" r:id="rId10"/>
    <p:sldId id="356" r:id="rId11"/>
    <p:sldId id="369" r:id="rId12"/>
    <p:sldId id="368" r:id="rId13"/>
    <p:sldId id="365" r:id="rId14"/>
    <p:sldId id="366" r:id="rId15"/>
    <p:sldId id="357" r:id="rId16"/>
    <p:sldId id="367" r:id="rId17"/>
    <p:sldId id="364" r:id="rId18"/>
    <p:sldId id="358" r:id="rId19"/>
    <p:sldId id="359" r:id="rId20"/>
    <p:sldId id="360" r:id="rId21"/>
  </p:sldIdLst>
  <p:sldSz cx="9144000" cy="6858000" type="screen4x3"/>
  <p:notesSz cx="7099300" cy="102346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4F"/>
    <a:srgbClr val="E9E6E6"/>
    <a:srgbClr val="FF0066"/>
    <a:srgbClr val="DEE6ED"/>
    <a:srgbClr val="C8D8E6"/>
    <a:srgbClr val="23476E"/>
    <a:srgbClr val="23214A"/>
    <a:srgbClr val="969696"/>
    <a:srgbClr val="FDEA5D"/>
    <a:srgbClr val="4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32" autoAdjust="0"/>
  </p:normalViewPr>
  <p:slideViewPr>
    <p:cSldViewPr snapToObjects="1" showGuides="1">
      <p:cViewPr varScale="1">
        <p:scale>
          <a:sx n="81" d="100"/>
          <a:sy n="81" d="100"/>
        </p:scale>
        <p:origin x="-907" y="-72"/>
      </p:cViewPr>
      <p:guideLst>
        <p:guide orient="horz" pos="799"/>
        <p:guide orient="horz" pos="402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8" d="100"/>
          <a:sy n="58" d="100"/>
        </p:scale>
        <p:origin x="-2669" y="-58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3306" y="296863"/>
            <a:ext cx="4422857" cy="4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dirty="0">
              <a:solidFill>
                <a:srgbClr val="00214A"/>
              </a:solidFill>
              <a:latin typeface="Verdana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317625" y="9941842"/>
            <a:ext cx="4824413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© Infineon Technologies AG 2017. All rights reserved.</a:t>
            </a:r>
          </a:p>
          <a:p>
            <a:pPr algn="ctr"/>
            <a:r>
              <a:rPr lang="en-US" sz="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restricted</a:t>
            </a:r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453306" y="9941842"/>
            <a:ext cx="864319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2017-10-18</a:t>
            </a:r>
          </a:p>
          <a:p>
            <a:pPr algn="l"/>
            <a:endParaRPr lang="en-US" sz="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6142038" y="9941842"/>
            <a:ext cx="448737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C58D39F9-DC77-4BF5-B1EC-BE12E526A4D2}" type="slidenum"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3305" y="1012850"/>
            <a:ext cx="6191969" cy="464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5868498"/>
            <a:ext cx="6191968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Notes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4025" y="295163"/>
            <a:ext cx="4422857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Verdana" pitchFamily="34" charset="0"/>
              </a:defRPr>
            </a:lvl1pPr>
          </a:lstStyle>
          <a:p>
            <a:endParaRPr lang="en-US" dirty="0">
              <a:solidFill>
                <a:srgbClr val="00214A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1317625" y="9940925"/>
            <a:ext cx="4824411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453306" y="9940925"/>
            <a:ext cx="864320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6142037" y="9940925"/>
            <a:ext cx="503237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A5E1CB4-6977-43BF-ACA9-CC28B9D6A559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11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17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19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6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3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5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6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7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9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Infineon Technologies AG 2017. All rights reserved.</a:t>
            </a:r>
          </a:p>
          <a:p>
            <a:r>
              <a:rPr lang="en-US" b="1" smtClean="0"/>
              <a:t>restricted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2017-10-18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10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de-DE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de-DE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subtitle</a:t>
            </a:r>
            <a:r>
              <a:rPr kumimoji="0" lang="de-DE" dirty="0" smtClean="0"/>
              <a:t> style</a:t>
            </a:r>
            <a:endParaRPr kumimoji="0" lang="de-DE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restricted</a:t>
            </a:r>
            <a:endParaRPr lang="de-D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4E40-95D7-4BA4-BAD4-075BDAAE846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AAE1-37E5-4CBE-9B4E-4AF923169E2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FX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424847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8" y="1268413"/>
            <a:ext cx="424904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D56A3D02-0306-4A63-A358-9A825A62750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8" name="Grafik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5936" y="0"/>
            <a:ext cx="5148064" cy="105273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995936" y="1052736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https://www.it-gymnasium.at/verein-ibca/</a:t>
            </a:r>
            <a:endParaRPr lang="de-DE" sz="1200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FX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4" y="1268413"/>
            <a:ext cx="864165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7C242317-6D06-4470-ADFD-819CDA604F6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3" name="Grafik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5936" y="0"/>
            <a:ext cx="5148064" cy="10527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95936" y="1052736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https://www.it-gymnasium.at/verein-ibca/</a:t>
            </a:r>
            <a:endParaRPr lang="de-DE" sz="1200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FX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2"/>
            <a:ext cx="4248472" cy="2316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8" y="1268413"/>
            <a:ext cx="4249042" cy="2316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50825" y="3860799"/>
            <a:ext cx="4248472" cy="2520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643438" y="3860800"/>
            <a:ext cx="4249042" cy="252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B8DF4C8B-DAD2-493D-9ACF-29505C1412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7" name="Grafik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5936" y="0"/>
            <a:ext cx="5148064" cy="10527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995936" y="1052736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https://www.it-gymnasium.at/verein-ibca/</a:t>
            </a:r>
            <a:endParaRPr lang="de-DE" sz="1200" dirty="0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FX_Title Slide">
    <p:bg>
      <p:bgPr>
        <a:blipFill dpi="0" rotWithShape="1">
          <a:blip r:embed="rId2" cstate="print">
            <a:lum/>
          </a:blip>
          <a:srcRect/>
          <a:stretch>
            <a:fillRect l="80000" t="85000" r="5200" b="6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268413"/>
            <a:ext cx="7128390" cy="1440000"/>
          </a:xfr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en-GB" sz="4800" b="0" noProof="0" dirty="0" smtClean="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type in Title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2780927"/>
            <a:ext cx="7128390" cy="93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2800" baseline="0" noProof="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err="1" smtClean="0"/>
              <a:t>Author</a:t>
            </a:r>
            <a:r>
              <a:rPr lang="de-DE" noProof="0" dirty="0" smtClean="0"/>
              <a:t> (Department)</a:t>
            </a:r>
            <a:br>
              <a:rPr lang="de-DE" noProof="0" dirty="0" smtClean="0"/>
            </a:br>
            <a:r>
              <a:rPr lang="de-DE" noProof="0" dirty="0" smtClean="0"/>
              <a:t>Date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360378" y="59688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rgbClr val="E30034"/>
              </a:buClr>
              <a:defRPr sz="1800"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err="1" smtClean="0"/>
              <a:t>restricted</a:t>
            </a:r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8196792" y="381000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F1CBA434-0CB2-404D-95F6-5D3FCD5681E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971500" y="1268412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1501" y="1916493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1501" y="2564574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971501" y="3212655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971501" y="3860736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71501" y="4508817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71501" y="5156898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971501" y="5804979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</p:txBody>
      </p:sp>
      <p:sp>
        <p:nvSpPr>
          <p:cNvPr id="30" name="Text Placeholder 10"/>
          <p:cNvSpPr>
            <a:spLocks noGrp="1"/>
          </p:cNvSpPr>
          <p:nvPr>
            <p:ph type="body" idx="28" hasCustomPrompt="1"/>
          </p:nvPr>
        </p:nvSpPr>
        <p:spPr>
          <a:xfrm>
            <a:off x="250825" y="1268412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idx="29" hasCustomPrompt="1"/>
          </p:nvPr>
        </p:nvSpPr>
        <p:spPr>
          <a:xfrm>
            <a:off x="250825" y="1916593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idx="30" hasCustomPrompt="1"/>
          </p:nvPr>
        </p:nvSpPr>
        <p:spPr>
          <a:xfrm>
            <a:off x="250825" y="2564774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idx="31" hasCustomPrompt="1"/>
          </p:nvPr>
        </p:nvSpPr>
        <p:spPr>
          <a:xfrm>
            <a:off x="250825" y="3212955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idx="32" hasCustomPrompt="1"/>
          </p:nvPr>
        </p:nvSpPr>
        <p:spPr>
          <a:xfrm>
            <a:off x="250825" y="3861136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idx="33" hasCustomPrompt="1"/>
          </p:nvPr>
        </p:nvSpPr>
        <p:spPr>
          <a:xfrm>
            <a:off x="250825" y="4509317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idx="34" hasCustomPrompt="1"/>
          </p:nvPr>
        </p:nvSpPr>
        <p:spPr>
          <a:xfrm>
            <a:off x="250825" y="5157498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idx="35" hasCustomPrompt="1"/>
          </p:nvPr>
        </p:nvSpPr>
        <p:spPr>
          <a:xfrm>
            <a:off x="250825" y="5805678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de-DE" dirty="0" smtClean="0"/>
              <a:t>Nr.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6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BFDC0B28-3993-43EC-8CD2-E68122155B0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1268413"/>
            <a:ext cx="7128769" cy="24479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48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enter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840F024F-B291-4E23-B59C-C0C84E7B3CF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4" y="1268412"/>
            <a:ext cx="8641655" cy="2316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3860799"/>
            <a:ext cx="4248472" cy="2520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7" y="3860800"/>
            <a:ext cx="4249041" cy="252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3EDCC96E-71D7-4FB1-8B1F-BC39403F428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7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286E-570F-451C-879F-CB84582EDB5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547664" y="261690"/>
            <a:ext cx="5587365" cy="13652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547664" y="0"/>
            <a:ext cx="5587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https://www.it-gymnasium.at/verein-ibca/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, Two Columns,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4"/>
            <a:ext cx="8640960" cy="1232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0930"/>
            <a:ext cx="4248472" cy="1945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8" y="2780930"/>
            <a:ext cx="4248472" cy="1945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250825" y="5085185"/>
            <a:ext cx="8640960" cy="1296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F5A077E4-12C7-410F-B8D7-A2A9E5C6735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6" y="1268413"/>
            <a:ext cx="2808288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3576" y="1268413"/>
            <a:ext cx="2736850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084888" y="1268413"/>
            <a:ext cx="280831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C0D7B7F5-CB20-4EFB-A79E-F434B37C768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7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8640960" cy="1368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1299"/>
            <a:ext cx="295275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348038" y="2781299"/>
            <a:ext cx="2592387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084888" y="2781299"/>
            <a:ext cx="2808287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FCED3F6A-CE71-4ABF-8B38-AC1F0A14A15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0" name="Grafik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5936" y="0"/>
            <a:ext cx="5148064" cy="10527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995936" y="1052736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https://www.it-gymnasium.at/verein-ibca/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208823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484438" y="1268413"/>
            <a:ext cx="201612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8" y="1268413"/>
            <a:ext cx="201612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804025" y="1268413"/>
            <a:ext cx="208823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52436EAB-0AEE-4DD5-BFAB-6503CEB27B5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8640960" cy="1368425"/>
          </a:xfrm>
          <a:prstGeom prst="rect">
            <a:avLst/>
          </a:prstGeo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1299"/>
            <a:ext cx="2088232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484438" y="2781299"/>
            <a:ext cx="2016125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643438" y="2781299"/>
            <a:ext cx="2016125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804025" y="2781299"/>
            <a:ext cx="2088232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BFDB5D05-38AA-45C3-B24D-6F2F2E4BA39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9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0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908756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fld id="{0279B293-DABA-4176-9E66-AB2FFB24B94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>
          <a:xfrm>
            <a:off x="360378" y="6197451"/>
            <a:ext cx="288036" cy="365125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283964" y="6197451"/>
            <a:ext cx="576072" cy="365125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tx2"/>
              </a:buClr>
              <a:defRPr sz="1200" b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de-DE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text</a:t>
            </a:r>
            <a:r>
              <a:rPr kumimoji="0" lang="de-DE" dirty="0" smtClean="0"/>
              <a:t> </a:t>
            </a:r>
            <a:r>
              <a:rPr kumimoji="0" lang="de-DE" dirty="0" err="1" smtClean="0"/>
              <a:t>styles</a:t>
            </a:r>
            <a:endParaRPr kumimoji="0"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restricted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C97-45EF-42C6-91C6-02F2CEC6527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text</a:t>
            </a:r>
            <a:r>
              <a:rPr kumimoji="0" lang="de-DE" dirty="0" smtClean="0"/>
              <a:t> </a:t>
            </a:r>
            <a:r>
              <a:rPr kumimoji="0" lang="de-DE" dirty="0" err="1" smtClean="0"/>
              <a:t>styles</a:t>
            </a:r>
            <a:endParaRPr kumimoji="0" lang="de-D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text</a:t>
            </a:r>
            <a:r>
              <a:rPr kumimoji="0" lang="de-DE" dirty="0" smtClean="0"/>
              <a:t> </a:t>
            </a:r>
            <a:r>
              <a:rPr kumimoji="0" lang="de-DE" dirty="0" err="1" smtClean="0"/>
              <a:t>styles</a:t>
            </a:r>
            <a:endParaRPr kumimoji="0" lang="de-DE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B1F-5B4B-4F66-808C-9C6961F18FCE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52496-6389-488E-B4A3-836D000C50D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11D8-32F1-4EFC-8B47-ADDB79E024AA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text</a:t>
            </a:r>
            <a:r>
              <a:rPr kumimoji="0" lang="de-DE" dirty="0" smtClean="0"/>
              <a:t> </a:t>
            </a:r>
            <a:r>
              <a:rPr kumimoji="0" lang="de-DE" dirty="0" err="1" smtClean="0"/>
              <a:t>styles</a:t>
            </a:r>
            <a:endParaRPr kumimoji="0"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 eaLnBrk="1" latinLnBrk="0" hangingPunct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 eaLnBrk="1" latinLnBrk="0" hangingPunct="1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 eaLnBrk="1" latinLnBrk="0" hangingPunct="1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 eaLnBrk="1" latinLnBrk="0" hangingPunct="1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kumimoji="0"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E9940AF-F2A7-4F46-8D06-F6990DC7E60E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text</a:t>
            </a:r>
            <a:r>
              <a:rPr kumimoji="0" lang="de-DE" dirty="0" smtClean="0"/>
              <a:t> </a:t>
            </a:r>
            <a:r>
              <a:rPr kumimoji="0" lang="de-DE" dirty="0" err="1" smtClean="0"/>
              <a:t>styles</a:t>
            </a:r>
            <a:endParaRPr kumimoji="0"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de-DE" dirty="0" err="1" smtClean="0"/>
              <a:t>restricted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5936" y="0"/>
            <a:ext cx="5148064" cy="10527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95936" y="1052736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https://www.it-gymnasium.at/verein-ibca/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de-DE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de-DE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title style</a:t>
            </a:r>
            <a:endParaRPr kumimoji="0" lang="de-DE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Click </a:t>
            </a:r>
            <a:r>
              <a:rPr kumimoji="0" lang="de-DE" dirty="0" err="1" smtClean="0"/>
              <a:t>to</a:t>
            </a:r>
            <a:r>
              <a:rPr kumimoji="0" lang="de-DE" dirty="0" smtClean="0"/>
              <a:t> </a:t>
            </a:r>
            <a:r>
              <a:rPr kumimoji="0" lang="de-DE" dirty="0" err="1" smtClean="0"/>
              <a:t>edit</a:t>
            </a:r>
            <a:r>
              <a:rPr kumimoji="0" lang="de-DE" dirty="0" smtClean="0"/>
              <a:t> Master </a:t>
            </a:r>
            <a:r>
              <a:rPr kumimoji="0" lang="de-DE" dirty="0" err="1" smtClean="0"/>
              <a:t>text</a:t>
            </a:r>
            <a:r>
              <a:rPr kumimoji="0" lang="de-DE" dirty="0" smtClean="0"/>
              <a:t> </a:t>
            </a:r>
            <a:r>
              <a:rPr kumimoji="0" lang="de-DE" dirty="0" err="1" smtClean="0"/>
              <a:t>styles</a:t>
            </a:r>
            <a:endParaRPr kumimoji="0" lang="de-DE" dirty="0" smtClean="0"/>
          </a:p>
          <a:p>
            <a:pPr lvl="1" eaLnBrk="1" latinLnBrk="0" hangingPunct="1"/>
            <a:r>
              <a:rPr kumimoji="0" lang="de-DE" dirty="0" smtClean="0"/>
              <a:t>Second </a:t>
            </a:r>
            <a:r>
              <a:rPr kumimoji="0" lang="de-DE" dirty="0" err="1" smtClean="0"/>
              <a:t>level</a:t>
            </a:r>
            <a:endParaRPr kumimoji="0" lang="de-DE" dirty="0" smtClean="0"/>
          </a:p>
          <a:p>
            <a:pPr lvl="2" eaLnBrk="1" latinLnBrk="0" hangingPunct="1"/>
            <a:r>
              <a:rPr kumimoji="0" lang="de-DE" dirty="0" smtClean="0"/>
              <a:t>Third </a:t>
            </a:r>
            <a:r>
              <a:rPr kumimoji="0" lang="de-DE" dirty="0" err="1" smtClean="0"/>
              <a:t>level</a:t>
            </a:r>
            <a:endParaRPr kumimoji="0" lang="de-DE" dirty="0" smtClean="0"/>
          </a:p>
          <a:p>
            <a:pPr lvl="3" eaLnBrk="1" latinLnBrk="0" hangingPunct="1"/>
            <a:r>
              <a:rPr kumimoji="0" lang="de-DE" dirty="0" err="1" smtClean="0"/>
              <a:t>Fourth</a:t>
            </a:r>
            <a:r>
              <a:rPr kumimoji="0" lang="de-DE" dirty="0" smtClean="0"/>
              <a:t> </a:t>
            </a:r>
            <a:r>
              <a:rPr kumimoji="0" lang="de-DE" dirty="0" err="1" smtClean="0"/>
              <a:t>level</a:t>
            </a:r>
            <a:endParaRPr kumimoji="0" lang="de-DE" dirty="0" smtClean="0"/>
          </a:p>
          <a:p>
            <a:pPr lvl="4" eaLnBrk="1" latinLnBrk="0" hangingPunct="1"/>
            <a:r>
              <a:rPr kumimoji="0" lang="de-DE" dirty="0" err="1" smtClean="0"/>
              <a:t>Fifth</a:t>
            </a:r>
            <a:r>
              <a:rPr kumimoji="0" lang="de-DE" dirty="0" smtClean="0"/>
              <a:t> </a:t>
            </a:r>
            <a:r>
              <a:rPr kumimoji="0" lang="de-DE" dirty="0" err="1" smtClean="0"/>
              <a:t>level</a:t>
            </a:r>
            <a:endParaRPr kumimoji="0" lang="de-D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de-DE" dirty="0" smtClean="0"/>
              <a:t>2017-10-18   </a:t>
            </a:r>
            <a:r>
              <a:rPr lang="de-DE" b="1" dirty="0" err="1" smtClean="0"/>
              <a:t>restricted</a:t>
            </a:r>
            <a:endParaRPr lang="de-DE" b="1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de-DE" dirty="0" smtClean="0"/>
              <a:t>Copyright © Infineon Technologies AG 2017.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43F858-FB74-4BFC-8D55-D064D75E40EE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789" r:id="rId15"/>
    <p:sldLayoutId id="2147483729" r:id="rId16"/>
    <p:sldLayoutId id="2147483741" r:id="rId17"/>
    <p:sldLayoutId id="214748374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n.gv.at/317451_DE-Familienzuschuss-Stufentabelle.pdf" TargetMode="External"/><Relationship Id="rId2" Type="http://schemas.openxmlformats.org/officeDocument/2006/relationships/hyperlink" Target="http://www.ktn.gv.at/316195_DE-Familienfoerderung-Familienfoerderung_-_Famili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78268"/>
            <a:ext cx="8640960" cy="2354788"/>
          </a:xfrm>
        </p:spPr>
        <p:txBody>
          <a:bodyPr/>
          <a:lstStyle/>
          <a:p>
            <a:pPr algn="ctr"/>
            <a:r>
              <a:rPr lang="de-DE" b="1" dirty="0" smtClean="0">
                <a:effectLst/>
              </a:rPr>
              <a:t>Jahreshauptversammlung </a:t>
            </a:r>
            <a:br>
              <a:rPr lang="de-DE" b="1" dirty="0" smtClean="0">
                <a:effectLst/>
              </a:rPr>
            </a:br>
            <a:r>
              <a:rPr lang="de-DE" b="1" dirty="0" smtClean="0">
                <a:effectLst/>
              </a:rPr>
              <a:t>IBCA 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>
              <a:effectLst/>
            </a:endParaRP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699247" y="4048547"/>
            <a:ext cx="7745505" cy="19007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Mittwoch, den 08. November 2017</a:t>
            </a:r>
          </a:p>
          <a:p>
            <a:pPr algn="ctr">
              <a:spcBef>
                <a:spcPct val="0"/>
              </a:spcBef>
              <a:buNone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Beginn 19:00 Uhr</a:t>
            </a:r>
          </a:p>
          <a:p>
            <a:pPr algn="ctr">
              <a:spcBef>
                <a:spcPct val="0"/>
              </a:spcBef>
              <a:buNone/>
            </a:pPr>
            <a:endParaRPr lang="de-DE" sz="3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 Musiksaal (Raum 28) </a:t>
            </a:r>
          </a:p>
          <a:p>
            <a:pPr algn="ctr">
              <a:spcBef>
                <a:spcPct val="0"/>
              </a:spcBef>
              <a:buNone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BG/BRG St. Martin </a:t>
            </a:r>
          </a:p>
          <a:p>
            <a:pPr algn="ctr">
              <a:spcBef>
                <a:spcPct val="0"/>
              </a:spcBef>
              <a:buNone/>
            </a:pPr>
            <a:endParaRPr lang="de-DE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4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2800" b="1" dirty="0" smtClean="0"/>
              <a:t>Rückblick 2016/2017</a:t>
            </a:r>
            <a:br>
              <a:rPr lang="de-DE" sz="2800" b="1" dirty="0" smtClean="0"/>
            </a:br>
            <a:r>
              <a:rPr lang="de-DE" sz="2800" dirty="0" smtClean="0"/>
              <a:t>Weihnachtsfeier</a:t>
            </a:r>
            <a:endParaRPr lang="de-DE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94421"/>
            <a:ext cx="8642350" cy="4861321"/>
          </a:xfrm>
        </p:spPr>
      </p:pic>
      <p:sp>
        <p:nvSpPr>
          <p:cNvPr id="23" name="Rectangle 22"/>
          <p:cNvSpPr/>
          <p:nvPr/>
        </p:nvSpPr>
        <p:spPr>
          <a:xfrm>
            <a:off x="228538" y="6255742"/>
            <a:ext cx="8664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/>
              <a:t>Weihnachtsaufführung</a:t>
            </a:r>
            <a:r>
              <a:rPr lang="de-DE" sz="2000" dirty="0" smtClean="0"/>
              <a:t> der 1A und 1B an der Schule</a:t>
            </a:r>
            <a:endParaRPr lang="de-DE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1521" y="1391897"/>
            <a:ext cx="8641654" cy="5257719"/>
            <a:chOff x="3151015" y="-408303"/>
            <a:chExt cx="8641654" cy="5257719"/>
          </a:xfrm>
        </p:grpSpPr>
        <p:sp>
          <p:nvSpPr>
            <p:cNvPr id="22" name="Rectangle 21"/>
            <p:cNvSpPr/>
            <p:nvPr/>
          </p:nvSpPr>
          <p:spPr>
            <a:xfrm>
              <a:off x="3151015" y="4449306"/>
              <a:ext cx="86416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 smtClean="0"/>
                <a:t>Weihnachtsaufführung</a:t>
              </a:r>
              <a:r>
                <a:rPr lang="de-DE" sz="2000" dirty="0" smtClean="0"/>
                <a:t> der 1A und 1B in der Volksschule </a:t>
              </a:r>
              <a:r>
                <a:rPr lang="de-DE" sz="2000" dirty="0" err="1" smtClean="0"/>
                <a:t>Damtschach</a:t>
              </a:r>
              <a:endParaRPr lang="de-DE" sz="2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-408303"/>
              <a:ext cx="7291982" cy="4861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1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aemass\AppData\Local\Microsoft\Windows\Temporary Internet Files\Content.Outlook\F1XWDPCG\DSC_024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3816043" cy="21465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2800" b="1" dirty="0" smtClean="0"/>
              <a:t>Rückblick 2016/2017</a:t>
            </a:r>
            <a:br>
              <a:rPr lang="de-DE" sz="2800" b="1" dirty="0" smtClean="0"/>
            </a:br>
            <a:r>
              <a:rPr lang="de-DE" sz="2800" b="1" dirty="0" smtClean="0"/>
              <a:t>Sprachreisen</a:t>
            </a:r>
            <a:endParaRPr lang="de-DE" sz="2800" dirty="0"/>
          </a:p>
        </p:txBody>
      </p:sp>
      <p:sp>
        <p:nvSpPr>
          <p:cNvPr id="2" name="Rectangle 1"/>
          <p:cNvSpPr/>
          <p:nvPr/>
        </p:nvSpPr>
        <p:spPr>
          <a:xfrm>
            <a:off x="5364088" y="5541039"/>
            <a:ext cx="3168352" cy="1200329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de-AT" dirty="0" smtClean="0"/>
              <a:t>Florida, 09/17 </a:t>
            </a:r>
          </a:p>
          <a:p>
            <a:r>
              <a:rPr lang="de-AT" dirty="0" smtClean="0"/>
              <a:t>Klasse 7AG London</a:t>
            </a:r>
            <a:r>
              <a:rPr lang="de-AT" dirty="0"/>
              <a:t/>
            </a:r>
            <a:br>
              <a:rPr lang="de-AT" dirty="0"/>
            </a:br>
            <a:endParaRPr lang="en-US" dirty="0"/>
          </a:p>
        </p:txBody>
      </p:sp>
      <p:pic>
        <p:nvPicPr>
          <p:cNvPr id="1026" name="Picture 2" descr="C:\Users\praemass\AppData\Local\Microsoft\Windows\Temporary Internet Files\Content.Outlook\F1XWDPCG\IMG-20170403-WA000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53914"/>
            <a:ext cx="2376264" cy="34752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5237" y="5406315"/>
            <a:ext cx="2324675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de-AT" dirty="0" smtClean="0"/>
              <a:t>London, 04/17 </a:t>
            </a:r>
          </a:p>
          <a:p>
            <a:r>
              <a:rPr lang="de-AT" dirty="0" smtClean="0"/>
              <a:t>Klasse 7AR</a:t>
            </a:r>
            <a:endParaRPr lang="en-US" dirty="0"/>
          </a:p>
        </p:txBody>
      </p:sp>
      <p:pic>
        <p:nvPicPr>
          <p:cNvPr id="3" name="Picture 2" descr="C:\Users\praemass\AppData\Local\Microsoft\Windows\Temporary Internet Files\Content.Outlook\F1XWDPCG\0596B701-B70F-4F61-ACDF-C16075984063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4620"/>
            <a:ext cx="3230619" cy="24229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raemass\AppData\Local\Microsoft\Windows\Temporary Internet Files\Content.Outlook\F1XWDPCG\B06E6604-2996-4310-BE9E-DA655F1A6175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3132348" cy="4176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2800" b="1" dirty="0" smtClean="0"/>
              <a:t>Rückblick 2016/2017</a:t>
            </a:r>
            <a:br>
              <a:rPr lang="de-DE" sz="2800" b="1" dirty="0" smtClean="0"/>
            </a:br>
            <a:r>
              <a:rPr lang="de-DE" sz="2800" b="1" dirty="0"/>
              <a:t>Projekt - </a:t>
            </a:r>
            <a:r>
              <a:rPr lang="de-DE" sz="2800" dirty="0"/>
              <a:t>MOVE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91898"/>
            <a:ext cx="3797925" cy="5063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5536" y="3140968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Filmprojek</a:t>
            </a:r>
            <a:r>
              <a:rPr lang="de-DE" sz="2000" dirty="0" smtClean="0"/>
              <a:t>t – Wir singen und drehen (1A)</a:t>
            </a:r>
            <a:endParaRPr lang="de-DE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91896"/>
            <a:ext cx="3797926" cy="50639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43619" y="3140968"/>
            <a:ext cx="2592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Der Filmemacher </a:t>
            </a:r>
            <a:r>
              <a:rPr lang="de-DE" sz="2000" dirty="0" smtClean="0"/>
              <a:t>Patrick Marko erklärt das Filmen mit Drohne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864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Rückblick 2016/2017</a:t>
            </a:r>
            <a:br>
              <a:rPr lang="de-DE" sz="2800" b="1" dirty="0" smtClean="0"/>
            </a:br>
            <a:r>
              <a:rPr lang="de-DE" sz="2800" b="1" dirty="0" smtClean="0"/>
              <a:t>Projekt - </a:t>
            </a:r>
            <a:r>
              <a:rPr lang="de-DE" sz="2800" dirty="0" smtClean="0"/>
              <a:t>MOVE</a:t>
            </a:r>
            <a:endParaRPr lang="de-DE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9" y="1339999"/>
            <a:ext cx="6817782" cy="5113337"/>
          </a:xfrm>
        </p:spPr>
      </p:pic>
      <p:sp>
        <p:nvSpPr>
          <p:cNvPr id="12" name="Rectangle 11"/>
          <p:cNvSpPr/>
          <p:nvPr/>
        </p:nvSpPr>
        <p:spPr>
          <a:xfrm>
            <a:off x="1162400" y="6453336"/>
            <a:ext cx="681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Alle in Bewegung</a:t>
            </a:r>
            <a:endParaRPr lang="de-DE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15616" y="1340768"/>
            <a:ext cx="6842110" cy="5513447"/>
            <a:chOff x="1114266" y="1339999"/>
            <a:chExt cx="6842110" cy="55134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339999"/>
              <a:ext cx="6840760" cy="51305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14266" y="6453336"/>
              <a:ext cx="68421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000" dirty="0" smtClean="0"/>
                <a:t>Die Performance der 2A und 2B</a:t>
              </a:r>
              <a:endParaRPr lang="de-DE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5616" y="1371937"/>
            <a:ext cx="6817784" cy="5513447"/>
            <a:chOff x="1979711" y="1357232"/>
            <a:chExt cx="6817784" cy="55134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1357232"/>
              <a:ext cx="6817783" cy="511333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979711" y="6470569"/>
              <a:ext cx="68177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000" dirty="0" smtClean="0"/>
                <a:t>Wer ist der Schnellste?</a:t>
              </a:r>
              <a:endParaRPr lang="de-DE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15616" y="1372706"/>
            <a:ext cx="6797988" cy="5512678"/>
            <a:chOff x="4076286" y="332656"/>
            <a:chExt cx="6797988" cy="55126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286" y="332656"/>
              <a:ext cx="6797988" cy="509849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076286" y="5445224"/>
              <a:ext cx="67979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000" dirty="0" smtClean="0"/>
                <a:t>Tischlein deck dich und die Gesetze der Physik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Rückblick 2016/2017</a:t>
            </a:r>
            <a:br>
              <a:rPr lang="de-DE" sz="2800" b="1" dirty="0" smtClean="0"/>
            </a:br>
            <a:r>
              <a:rPr lang="de-DE" sz="2800" b="1" dirty="0" smtClean="0"/>
              <a:t>Cambridge </a:t>
            </a:r>
            <a:r>
              <a:rPr lang="de-DE" sz="2800" b="1" dirty="0" err="1" smtClean="0"/>
              <a:t>Certificate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1800" b="1" dirty="0" smtClean="0"/>
              <a:t>Oktober 2017, Klasse 8A</a:t>
            </a:r>
            <a:endParaRPr lang="de-DE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0825" y="1412503"/>
            <a:ext cx="8640960" cy="1368425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11 x Note  “A” </a:t>
            </a:r>
            <a:r>
              <a:rPr lang="de-DE" sz="2400" dirty="0" smtClean="0"/>
              <a:t>in Kategorie “</a:t>
            </a:r>
            <a:r>
              <a:rPr lang="de-DE" sz="2400" dirty="0" err="1" smtClean="0"/>
              <a:t>Advanced</a:t>
            </a:r>
            <a:r>
              <a:rPr lang="de-DE" sz="2400" dirty="0" smtClean="0"/>
              <a:t> English”</a:t>
            </a:r>
          </a:p>
          <a:p>
            <a:r>
              <a:rPr lang="de-DE" sz="2400" b="1" dirty="0" smtClean="0"/>
              <a:t>Bestes </a:t>
            </a:r>
            <a:r>
              <a:rPr lang="de-DE" sz="2400" dirty="0" smtClean="0"/>
              <a:t>jemals erzieltes Ergebnis unserer Schule</a:t>
            </a:r>
            <a:r>
              <a:rPr lang="de-DE" sz="2400" b="1" dirty="0" smtClean="0"/>
              <a:t> 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24944"/>
            <a:ext cx="4497036" cy="3099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4277020" cy="2405823"/>
          </a:xfrm>
          <a:effectLst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2" name="Content Placeholder 14"/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16447"/>
            <a:ext cx="4460264" cy="2508897"/>
          </a:xfrm>
          <a:effectLst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902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sz="2800" b="1" dirty="0" smtClean="0"/>
              <a:t>Ausblick</a:t>
            </a:r>
            <a:r>
              <a:rPr lang="de-DE" sz="2800" dirty="0" smtClean="0"/>
              <a:t> </a:t>
            </a:r>
            <a:r>
              <a:rPr lang="de-DE" sz="2800" b="1" dirty="0" smtClean="0"/>
              <a:t>2017/2018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Finanzielle Unterstützung</a:t>
            </a:r>
            <a:endParaRPr lang="de-DE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07504" y="1556792"/>
            <a:ext cx="2952750" cy="3600451"/>
          </a:xfr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de-DE" sz="2000" b="1" dirty="0" smtClean="0"/>
              <a:t>~730 Bücher </a:t>
            </a:r>
            <a:r>
              <a:rPr lang="de-DE" sz="2000" dirty="0" smtClean="0"/>
              <a:t>(Abschätzung nach Schülerzahl 17/18)</a:t>
            </a:r>
          </a:p>
          <a:p>
            <a:pPr marL="36576" indent="0" algn="ctr">
              <a:buNone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2987824" y="1772816"/>
            <a:ext cx="3097064" cy="3600451"/>
          </a:xfr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de-DE" sz="2000" b="1" dirty="0" smtClean="0"/>
              <a:t>Cambridge </a:t>
            </a:r>
            <a:r>
              <a:rPr lang="de-DE" sz="2000" b="1" dirty="0" err="1" smtClean="0"/>
              <a:t>Certificate</a:t>
            </a:r>
            <a:r>
              <a:rPr lang="de-DE" sz="2000" dirty="0" smtClean="0"/>
              <a:t>; </a:t>
            </a:r>
          </a:p>
          <a:p>
            <a:pPr marL="36576" indent="0" algn="ctr">
              <a:buNone/>
            </a:pPr>
            <a:r>
              <a:rPr lang="de-DE" sz="2000" dirty="0" smtClean="0"/>
              <a:t>22 Kandidaten; KL8</a:t>
            </a:r>
            <a:r>
              <a:rPr lang="de-DE" sz="2000" dirty="0" smtClean="0">
                <a:solidFill>
                  <a:schemeClr val="bg1"/>
                </a:solidFill>
              </a:rPr>
              <a:t> 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6"/>
          </p:nvPr>
        </p:nvSpPr>
        <p:spPr>
          <a:xfrm>
            <a:off x="6084888" y="2060848"/>
            <a:ext cx="2808287" cy="3600451"/>
          </a:xfr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de-DE" sz="2000" b="1" dirty="0" smtClean="0"/>
              <a:t>Jahresprojekt HERO</a:t>
            </a:r>
            <a:endParaRPr lang="de-DE" sz="2000" b="1" dirty="0"/>
          </a:p>
        </p:txBody>
      </p:sp>
      <p:pic>
        <p:nvPicPr>
          <p:cNvPr id="1026" name="Picture 2" descr="H:\Privat\Elternverein\JHV\2017\Bilder\Bü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3" y="2593814"/>
            <a:ext cx="1800200" cy="272757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rivat\Elternverein\JHV\2017\Bilder\Cam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304083" cy="300532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rivat\Elternverein\JHV\2017\Bilder\He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96" y="2564904"/>
            <a:ext cx="2810475" cy="184329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Rückblick 2016/2017</a:t>
            </a:r>
            <a:br>
              <a:rPr lang="de-DE" sz="2800" b="1" dirty="0" smtClean="0"/>
            </a:br>
            <a:r>
              <a:rPr lang="de-DE" sz="2800" b="1" dirty="0" smtClean="0"/>
              <a:t>Film - </a:t>
            </a:r>
            <a:r>
              <a:rPr lang="de-DE" sz="2800" dirty="0" smtClean="0"/>
              <a:t>IBCA</a:t>
            </a:r>
            <a:endParaRPr lang="de-DE" sz="2800" dirty="0"/>
          </a:p>
        </p:txBody>
      </p:sp>
      <p:pic>
        <p:nvPicPr>
          <p:cNvPr id="1026" name="Picture 2" descr="H:\Privat\Elternverein\JHV\2017\Bilder\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60100" cy="39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pPr hangingPunct="0"/>
            <a:r>
              <a:rPr lang="de-DE" b="1" dirty="0" smtClean="0"/>
              <a:t>Statuten § 10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Aufgabenkreis der Generalversammlung</a:t>
            </a:r>
            <a:endParaRPr lang="de-DE" sz="2000" dirty="0"/>
          </a:p>
        </p:txBody>
      </p:sp>
      <p:sp>
        <p:nvSpPr>
          <p:cNvPr id="8" name="Horizontal Scroll 7"/>
          <p:cNvSpPr/>
          <p:nvPr/>
        </p:nvSpPr>
        <p:spPr bwMode="auto">
          <a:xfrm>
            <a:off x="-180528" y="1052736"/>
            <a:ext cx="9324528" cy="5760640"/>
          </a:xfrm>
          <a:prstGeom prst="horizontalScroll">
            <a:avLst>
              <a:gd name="adj" fmla="val 8168"/>
            </a:avLst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72000" tIns="72000" rIns="72000" bIns="72000" rtlCol="0" anchor="ctr"/>
          <a:lstStyle/>
          <a:p>
            <a:pPr hangingPunct="0"/>
            <a:r>
              <a:rPr lang="de-DE" sz="2000" b="1" dirty="0" smtClean="0"/>
              <a:t>Der Generalversammlung sind folgende Aufgaben vorbehalten:</a:t>
            </a:r>
            <a:endParaRPr lang="de-DE" sz="1600" b="1" dirty="0" smtClean="0"/>
          </a:p>
          <a:p>
            <a:pPr hangingPunct="0"/>
            <a:r>
              <a:rPr lang="de-DE" sz="1600" dirty="0" smtClean="0"/>
              <a:t> 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Entgegennahme und Genehmigung des Rechenschaftsberichtes und des Rechnungsabschlusses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Beschlussfassung über den Voranschlag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Bestellung und Enthebung der Mitglieder des Vorstandes und der Rechnungsprüfer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Entlastung des Vorstandes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Entscheidung über Berufung gegen Ausschlüsse von Mitgliedschaft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Beschlussfassung über Statutenänderungen und die freiwillige Auflösung des Vereines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Beratung und Beschlussfassung über sonstige auf der Tagesordnung stehende Fragen.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2800" dirty="0" smtClean="0"/>
              <a:t>Beschließung der vom Vorstand vorgeschlagenen Höhe der Beitrittsgebühr und der Mitgliedsbeiträge für die ordentlichen Mitglieder.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37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6" y="188720"/>
            <a:ext cx="7223760" cy="720000"/>
          </a:xfrm>
        </p:spPr>
        <p:txBody>
          <a:bodyPr>
            <a:noAutofit/>
          </a:bodyPr>
          <a:lstStyle/>
          <a:p>
            <a:pPr lvl="0"/>
            <a:r>
              <a:rPr lang="de-DE" sz="2800" b="1" dirty="0" smtClean="0"/>
              <a:t>Beschließung </a:t>
            </a:r>
            <a:r>
              <a:rPr lang="de-DE" sz="2800" dirty="0" smtClean="0"/>
              <a:t>der </a:t>
            </a:r>
            <a:br>
              <a:rPr lang="de-DE" sz="2800" dirty="0" smtClean="0"/>
            </a:br>
            <a:r>
              <a:rPr lang="de-DE" sz="2800" dirty="0" smtClean="0"/>
              <a:t>Höhe des Jahresbeitrages</a:t>
            </a:r>
            <a:endParaRPr lang="de-DE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Kostenbeitrag 2017/2018 </a:t>
            </a:r>
            <a:r>
              <a:rPr lang="de-DE" dirty="0" smtClean="0"/>
              <a:t>pro Schüler: </a:t>
            </a:r>
            <a:r>
              <a:rPr lang="de-DE" b="1" dirty="0" smtClean="0"/>
              <a:t>€420,--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Betrag gegenüber 2016/2017 unverändert</a:t>
            </a:r>
          </a:p>
          <a:p>
            <a:pPr lvl="1"/>
            <a:r>
              <a:rPr lang="de-DE" dirty="0" smtClean="0"/>
              <a:t>Betrag orientiert sich an</a:t>
            </a:r>
          </a:p>
          <a:p>
            <a:pPr lvl="2"/>
            <a:r>
              <a:rPr lang="de-DE" dirty="0" smtClean="0"/>
              <a:t># Schüler (#360 2017/18; + #24 2016/17)</a:t>
            </a:r>
          </a:p>
          <a:p>
            <a:pPr lvl="2"/>
            <a:r>
              <a:rPr lang="de-DE" dirty="0" smtClean="0"/>
              <a:t>Fix Kosten: z.B. Native Speaker</a:t>
            </a:r>
          </a:p>
          <a:p>
            <a:pPr lvl="2"/>
            <a:r>
              <a:rPr lang="de-DE" dirty="0" smtClean="0"/>
              <a:t>Flexible Kosten: z.B. Bücher, Cambridge-Zertifikate</a:t>
            </a:r>
            <a:r>
              <a:rPr lang="de-DE" dirty="0" smtClean="0"/>
              <a:t>...)</a:t>
            </a:r>
          </a:p>
          <a:p>
            <a:pPr lvl="1"/>
            <a:r>
              <a:rPr lang="de-DE" dirty="0" smtClean="0"/>
              <a:t>Bankverbindung IBCA: </a:t>
            </a:r>
            <a:r>
              <a:rPr lang="de-AT" dirty="0"/>
              <a:t>AT42 1200 0004 1852 </a:t>
            </a:r>
            <a:r>
              <a:rPr lang="de-AT" dirty="0" smtClean="0"/>
              <a:t>5705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Beschlussfassung des </a:t>
            </a:r>
            <a:r>
              <a:rPr lang="de-DE" dirty="0" smtClean="0"/>
              <a:t>Budget-Voranschlags durch ordentliche Mitglieder erforderlich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4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36366" y="3940456"/>
            <a:ext cx="4292053" cy="2800912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28419" y="3940456"/>
            <a:ext cx="4292053" cy="2800912"/>
          </a:xfrm>
          <a:prstGeom prst="round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07243" y="1132144"/>
            <a:ext cx="4292053" cy="2800912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Get</a:t>
            </a:r>
            <a:r>
              <a:rPr lang="de-DE" b="1" dirty="0" smtClean="0"/>
              <a:t> </a:t>
            </a:r>
            <a:r>
              <a:rPr lang="de-DE" b="1" dirty="0" err="1" smtClean="0"/>
              <a:t>Together</a:t>
            </a:r>
            <a:endParaRPr lang="de-DE" b="1" dirty="0"/>
          </a:p>
        </p:txBody>
      </p:sp>
      <p:pic>
        <p:nvPicPr>
          <p:cNvPr id="2051" name="Picture 3" descr="H:\Privat\Elternverein\JHV\amüsie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" y="1419828"/>
            <a:ext cx="3503240" cy="23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Privat\Elternverein\JHV\Buffe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6" y="4156480"/>
            <a:ext cx="3464120" cy="23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Privat\Elternverein\JHV\Feedb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4" y="4079082"/>
            <a:ext cx="3917096" cy="24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4484838" y="1132144"/>
            <a:ext cx="4292053" cy="280091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2199" y="2491415"/>
            <a:ext cx="2857953" cy="2817193"/>
            <a:chOff x="5825300" y="1714968"/>
            <a:chExt cx="4062767" cy="3372887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 rot="5400000" flipV="1">
              <a:off x="6039724" y="3182752"/>
              <a:ext cx="2069411" cy="174079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5825300" y="2033758"/>
              <a:ext cx="2490216" cy="1446630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7397851" y="3329833"/>
              <a:ext cx="2490216" cy="1446630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rot="5400000" flipV="1">
              <a:off x="7608255" y="1879276"/>
              <a:ext cx="2069411" cy="174079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4" name="TextBox 116"/>
            <p:cNvSpPr txBox="1"/>
            <p:nvPr/>
          </p:nvSpPr>
          <p:spPr bwMode="auto">
            <a:xfrm rot="16200000">
              <a:off x="8034852" y="2612422"/>
              <a:ext cx="1268589" cy="35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Unterhalten</a:t>
              </a:r>
            </a:p>
          </p:txBody>
        </p:sp>
        <p:sp>
          <p:nvSpPr>
            <p:cNvPr id="25" name="TextBox 117"/>
            <p:cNvSpPr txBox="1"/>
            <p:nvPr/>
          </p:nvSpPr>
          <p:spPr bwMode="auto">
            <a:xfrm>
              <a:off x="6334516" y="2609678"/>
              <a:ext cx="1392331" cy="29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Amüsieren</a:t>
              </a:r>
            </a:p>
          </p:txBody>
        </p:sp>
        <p:sp>
          <p:nvSpPr>
            <p:cNvPr id="26" name="TextBox 118"/>
            <p:cNvSpPr txBox="1"/>
            <p:nvPr/>
          </p:nvSpPr>
          <p:spPr bwMode="auto">
            <a:xfrm rot="16200000">
              <a:off x="6536095" y="3878140"/>
              <a:ext cx="1076670" cy="35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Feedback</a:t>
              </a:r>
            </a:p>
          </p:txBody>
        </p:sp>
        <p:sp>
          <p:nvSpPr>
            <p:cNvPr id="27" name="TextBox 119"/>
            <p:cNvSpPr txBox="1"/>
            <p:nvPr/>
          </p:nvSpPr>
          <p:spPr bwMode="auto">
            <a:xfrm>
              <a:off x="8261266" y="3905754"/>
              <a:ext cx="763389" cy="29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Buffet</a:t>
              </a:r>
            </a:p>
          </p:txBody>
        </p:sp>
      </p:grpSp>
      <p:pic>
        <p:nvPicPr>
          <p:cNvPr id="3" name="Picture 3" descr="H:\Privat\Elternverein\JHV\Unterhalt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06" y="1273214"/>
            <a:ext cx="2581202" cy="25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2780928"/>
            <a:ext cx="6880859" cy="144655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Vielen</a:t>
            </a:r>
            <a:r>
              <a:rPr lang="en-US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Dank </a:t>
            </a:r>
            <a:endParaRPr lang="en-U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3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Statuten §9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Die Generalversammlung</a:t>
            </a:r>
            <a:endParaRPr lang="de-DE" dirty="0"/>
          </a:p>
        </p:txBody>
      </p:sp>
      <p:grpSp>
        <p:nvGrpSpPr>
          <p:cNvPr id="15" name="Group 14"/>
          <p:cNvGrpSpPr/>
          <p:nvPr/>
        </p:nvGrpSpPr>
        <p:grpSpPr>
          <a:xfrm>
            <a:off x="435502" y="1844824"/>
            <a:ext cx="5720674" cy="3758710"/>
            <a:chOff x="435502" y="1844824"/>
            <a:chExt cx="5720674" cy="375871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026" name="Picture 2" descr="H:\Privat\Elternverein\JHV\Ahnungslo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02" y="1844824"/>
              <a:ext cx="5720674" cy="3758710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HeroicExtremeRightFacing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2366190" y="2276872"/>
              <a:ext cx="6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HeroicExtremeRightFacing"/>
              <a:lightRig rig="threePt" dir="t"/>
            </a:scene3d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endParaRPr lang="de-DE" sz="2800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Horizontal Scroll 8"/>
          <p:cNvSpPr/>
          <p:nvPr/>
        </p:nvSpPr>
        <p:spPr bwMode="auto">
          <a:xfrm>
            <a:off x="4183832" y="1196752"/>
            <a:ext cx="4968552" cy="5256584"/>
          </a:xfrm>
          <a:prstGeom prst="horizontalScroll">
            <a:avLst>
              <a:gd name="adj" fmla="val 5684"/>
            </a:avLst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72000" tIns="72000" rIns="72000" bIns="72000" rtlCol="0" anchor="ctr"/>
          <a:lstStyle/>
          <a:p>
            <a:pPr lvl="0"/>
            <a:r>
              <a:rPr lang="de-DE" sz="2000" dirty="0" smtClean="0"/>
              <a:t>…Die Generalversammlung ist bei Anwesenheit </a:t>
            </a:r>
            <a:r>
              <a:rPr lang="de-DE" b="1" dirty="0" smtClean="0"/>
              <a:t>der Hälfte aller stimmberechtigten Mitglieder beschlussfähig</a:t>
            </a:r>
            <a:r>
              <a:rPr lang="de-DE" sz="2000" dirty="0" smtClean="0"/>
              <a:t>.</a:t>
            </a:r>
          </a:p>
          <a:p>
            <a:pPr lvl="0"/>
            <a:r>
              <a:rPr lang="de-DE" sz="2000" dirty="0" smtClean="0"/>
              <a:t> </a:t>
            </a:r>
          </a:p>
          <a:p>
            <a:pPr lvl="0"/>
            <a:r>
              <a:rPr lang="de-DE" sz="2000" dirty="0" smtClean="0"/>
              <a:t>Ist die Generalversammlung zur festgesetzten Stunde nicht beschlussfähig, so findet die Generalversammlung </a:t>
            </a:r>
            <a:r>
              <a:rPr lang="de-DE" b="1" dirty="0" smtClean="0"/>
              <a:t>10 Minuten später mit derselben Tagesordnung statt</a:t>
            </a:r>
            <a:r>
              <a:rPr lang="de-DE" sz="2000" dirty="0" smtClean="0"/>
              <a:t>, die ohne Rücksicht auf die Anzahl der Erschienenen beschlussfähig ist…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871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sz="2800" b="1" dirty="0" smtClean="0"/>
              <a:t>Patenschaften</a:t>
            </a:r>
            <a:r>
              <a:rPr lang="de-DE" sz="2800" dirty="0" smtClean="0"/>
              <a:t> &amp; </a:t>
            </a:r>
            <a:br>
              <a:rPr lang="de-DE" sz="2800" dirty="0" smtClean="0"/>
            </a:br>
            <a:r>
              <a:rPr lang="de-DE" sz="2800" dirty="0" smtClean="0"/>
              <a:t>Ermäßigung</a:t>
            </a:r>
            <a:endParaRPr lang="de-DE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Auf schriftlichen Antrag </a:t>
            </a:r>
            <a:r>
              <a:rPr lang="de-DE" sz="2400" dirty="0"/>
              <a:t>können Mitglieder um Ermäßigung für ein oder mehrere Kinder </a:t>
            </a:r>
            <a:r>
              <a:rPr lang="de-DE" sz="2400" dirty="0" smtClean="0"/>
              <a:t>ansuchen.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sz="2800" b="1" dirty="0"/>
              <a:t>Für Entscheidung</a:t>
            </a:r>
            <a:r>
              <a:rPr lang="de-DE" sz="2400" dirty="0"/>
              <a:t>, ersuchen wir Sie, Ihrem formlosen Ansuchen den </a:t>
            </a:r>
            <a:r>
              <a:rPr lang="de-DE" sz="2400" dirty="0" smtClean="0"/>
              <a:t>Familien-Einkommens-nachweis beizulegen </a:t>
            </a:r>
            <a:r>
              <a:rPr lang="de-DE" sz="2400" dirty="0"/>
              <a:t>(30.11.2017</a:t>
            </a:r>
            <a:r>
              <a:rPr lang="de-DE" sz="2400" dirty="0" smtClean="0"/>
              <a:t>).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AT" sz="2800" b="1" dirty="0"/>
              <a:t>Im Budget für 2017/2018 </a:t>
            </a:r>
            <a:r>
              <a:rPr lang="de-AT" sz="2400" dirty="0"/>
              <a:t>sind an Ermäßigungen insgesamt EUR 5.540,00 </a:t>
            </a:r>
            <a:r>
              <a:rPr lang="de-AT" sz="2400" dirty="0" smtClean="0"/>
              <a:t>eingeplant</a:t>
            </a:r>
          </a:p>
          <a:p>
            <a:pPr lvl="1"/>
            <a:r>
              <a:rPr lang="de-AT" sz="2000" dirty="0" smtClean="0"/>
              <a:t>~3.7% Jahres Budget 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r>
              <a:rPr lang="de-AT" sz="2800" b="1" dirty="0" smtClean="0"/>
              <a:t>IBCA </a:t>
            </a:r>
            <a:r>
              <a:rPr lang="de-AT" sz="2800" b="1" dirty="0"/>
              <a:t>orientiert sich </a:t>
            </a:r>
            <a:r>
              <a:rPr lang="de-AT" sz="2400" dirty="0"/>
              <a:t>an Land </a:t>
            </a:r>
            <a:r>
              <a:rPr lang="de-AT" sz="2400" dirty="0" smtClean="0"/>
              <a:t>Kärnten: Familienförderung </a:t>
            </a:r>
            <a:r>
              <a:rPr lang="de-AT" sz="2400" dirty="0"/>
              <a:t>- </a:t>
            </a:r>
            <a:br>
              <a:rPr lang="de-AT" sz="2400" dirty="0"/>
            </a:br>
            <a:r>
              <a:rPr lang="de-AT" sz="2400" dirty="0" smtClean="0"/>
              <a:t>Familienzuschuss</a:t>
            </a:r>
          </a:p>
          <a:p>
            <a:pPr lvl="1"/>
            <a:r>
              <a:rPr lang="de-AT" sz="1200" b="1" dirty="0">
                <a:solidFill>
                  <a:srgbClr val="FF0000"/>
                </a:solidFill>
                <a:hlinkClick r:id="rId2"/>
              </a:rPr>
              <a:t>http://www.ktn.gv.at/316195_DE-Familienfoerderung-Familienfoerderung_-_</a:t>
            </a:r>
            <a:r>
              <a:rPr lang="de-AT" sz="1200" b="1" dirty="0" smtClean="0">
                <a:solidFill>
                  <a:srgbClr val="FF0000"/>
                </a:solidFill>
                <a:hlinkClick r:id="rId2"/>
              </a:rPr>
              <a:t>Familie</a:t>
            </a:r>
            <a:endParaRPr lang="de-AT" sz="1200" b="1" dirty="0" smtClean="0">
              <a:solidFill>
                <a:srgbClr val="FF0000"/>
              </a:solidFill>
            </a:endParaRPr>
          </a:p>
          <a:p>
            <a:pPr lvl="1"/>
            <a:r>
              <a:rPr lang="de-AT" sz="1200" b="1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de-AT" sz="1200" b="1" dirty="0" smtClean="0">
                <a:solidFill>
                  <a:srgbClr val="FF0000"/>
                </a:solidFill>
                <a:hlinkClick r:id="rId3"/>
              </a:rPr>
              <a:t>www.ktn.gv.at/317451_DE-Familienzuschuss-Stufentabelle.pdf</a:t>
            </a:r>
            <a:endParaRPr lang="de-AT" sz="1200" b="1" dirty="0" smtClean="0">
              <a:solidFill>
                <a:srgbClr val="FF0000"/>
              </a:solidFill>
            </a:endParaRPr>
          </a:p>
          <a:p>
            <a:endParaRPr lang="de-AT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pPr hangingPunct="0"/>
            <a:r>
              <a:rPr lang="de-DE" b="1" dirty="0" smtClean="0"/>
              <a:t>Statuten § 10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Aufgabenkreis der Generalversammlung</a:t>
            </a:r>
            <a:endParaRPr lang="de-DE" sz="2000" dirty="0"/>
          </a:p>
        </p:txBody>
      </p:sp>
      <p:sp>
        <p:nvSpPr>
          <p:cNvPr id="8" name="Horizontal Scroll 7"/>
          <p:cNvSpPr/>
          <p:nvPr/>
        </p:nvSpPr>
        <p:spPr bwMode="auto">
          <a:xfrm>
            <a:off x="323528" y="1124744"/>
            <a:ext cx="8640960" cy="5472608"/>
          </a:xfrm>
          <a:prstGeom prst="horizontalScroll">
            <a:avLst>
              <a:gd name="adj" fmla="val 8168"/>
            </a:avLst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72000" tIns="72000" rIns="72000" bIns="72000" rtlCol="0" anchor="ctr"/>
          <a:lstStyle/>
          <a:p>
            <a:pPr hangingPunct="0"/>
            <a:r>
              <a:rPr lang="de-DE" sz="2000" b="1" dirty="0" smtClean="0"/>
              <a:t>Der Generalversammlung sind folgende Aufgaben vorbehalten:</a:t>
            </a:r>
            <a:endParaRPr lang="de-DE" sz="1600" b="1" dirty="0" smtClean="0"/>
          </a:p>
          <a:p>
            <a:pPr hangingPunct="0"/>
            <a:r>
              <a:rPr lang="de-DE" sz="1600" dirty="0" smtClean="0"/>
              <a:t> 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Entgegennahme und Genehmigung des Rechenschaftsberichtes und des Rechnungsabschlusses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Beschlussfassung über den Voranschlag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Bestellung und Enthebung der Mitglieder des Vorstandes und der Rechnungsprüfer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Entlastung des Vorstandes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Entscheidung über Berufung gegen Ausschlüsse von Mitgliedschaft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Beschlussfassung über Statutenänderungen und die freiwillige Auflösung des Vereines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Beratung und Beschlussfassung über sonstige auf der Tagesordnung stehende Fragen.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Beschließung der vom Vorstand vorgeschlagenen Höhe der Beitrittsgebühr und der Mitgliedsbeiträge für die ordentlichen Mitglieder.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570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Dr. </a:t>
            </a:r>
            <a:r>
              <a:rPr lang="de-DE" b="1" dirty="0" err="1" smtClean="0"/>
              <a:t>Meinheimer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Zuhörer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29" y="1270636"/>
            <a:ext cx="8181541" cy="510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3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pPr hangingPunct="0"/>
            <a:r>
              <a:rPr lang="de-DE" b="1" dirty="0" smtClean="0"/>
              <a:t>Statuten § 10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Aufgabenkreis der Generalversammlung</a:t>
            </a:r>
            <a:endParaRPr lang="de-DE" sz="2000" dirty="0"/>
          </a:p>
        </p:txBody>
      </p:sp>
      <p:sp>
        <p:nvSpPr>
          <p:cNvPr id="8" name="Horizontal Scroll 7"/>
          <p:cNvSpPr/>
          <p:nvPr/>
        </p:nvSpPr>
        <p:spPr bwMode="auto">
          <a:xfrm>
            <a:off x="467544" y="1124744"/>
            <a:ext cx="8640960" cy="5472608"/>
          </a:xfrm>
          <a:prstGeom prst="horizontalScroll">
            <a:avLst>
              <a:gd name="adj" fmla="val 8168"/>
            </a:avLst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72000" tIns="72000" rIns="72000" bIns="72000" rtlCol="0" anchor="ctr"/>
          <a:lstStyle/>
          <a:p>
            <a:pPr hangingPunct="0"/>
            <a:r>
              <a:rPr lang="de-DE" sz="2000" b="1" dirty="0" smtClean="0"/>
              <a:t>Der Generalversammlung sind folgende Aufgaben vorbehalten:</a:t>
            </a:r>
            <a:endParaRPr lang="de-DE" sz="1600" b="1" dirty="0" smtClean="0"/>
          </a:p>
          <a:p>
            <a:pPr hangingPunct="0"/>
            <a:r>
              <a:rPr lang="de-DE" sz="1600" dirty="0" smtClean="0"/>
              <a:t> 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Entgegennahme und Genehmigung des Rechenschaftsberichtes und des Rechnungsabschlusses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Beschlussfassung über den Voranschlag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Bestellung und Enthebung der Mitglieder des Vorstandes und der Rechnungsprüfer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Entlastung des Vorstandes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Entscheidung über Berufung gegen Ausschlüsse von Mitgliedschaft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Beschlussfassung über Statutenänderungen und die freiwillige Auflösung des Vereines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Beratung und Beschlussfassung über sonstige auf der Tagesordnung stehende Fragen.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Beschließung der vom Vorstand vorgeschlagenen Höhe der Beitrittsgebühr und der Mitgliedsbeiträge für die ordentlichen Mitglieder.</a:t>
            </a:r>
            <a:endParaRPr lang="de-DE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90336" y="2514097"/>
            <a:ext cx="3314112" cy="2283055"/>
            <a:chOff x="5290336" y="2514097"/>
            <a:chExt cx="3314112" cy="2283055"/>
          </a:xfrm>
        </p:grpSpPr>
        <p:pic>
          <p:nvPicPr>
            <p:cNvPr id="3074" name="Picture 2" descr="H:\Privat\Elternverein\JHV\na als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36" y="2514097"/>
              <a:ext cx="3314112" cy="228305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 bwMode="auto">
            <a:xfrm>
              <a:off x="5652120" y="2750151"/>
              <a:ext cx="27138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800" kern="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Na also, schon besser!!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8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36366" y="3933056"/>
            <a:ext cx="4292053" cy="2800912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28419" y="3933056"/>
            <a:ext cx="4292053" cy="2800912"/>
          </a:xfrm>
          <a:prstGeom prst="round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07243" y="1124744"/>
            <a:ext cx="4292053" cy="2800912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Get</a:t>
            </a:r>
            <a:r>
              <a:rPr lang="de-DE" b="1" dirty="0" smtClean="0"/>
              <a:t> </a:t>
            </a:r>
            <a:r>
              <a:rPr lang="de-DE" b="1" dirty="0" err="1" smtClean="0"/>
              <a:t>Together</a:t>
            </a:r>
            <a:endParaRPr lang="de-DE" b="1" dirty="0"/>
          </a:p>
        </p:txBody>
      </p:sp>
      <p:pic>
        <p:nvPicPr>
          <p:cNvPr id="2051" name="Picture 3" descr="H:\Privat\Elternverein\JHV\amüsie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" y="1412428"/>
            <a:ext cx="3503240" cy="23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Privat\Elternverein\JHV\Buffe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6" y="4149080"/>
            <a:ext cx="3464120" cy="23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Privat\Elternverein\JHV\Feedb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793557" cy="23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4484838" y="1124744"/>
            <a:ext cx="4292053" cy="280091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de-DE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2200" y="2484015"/>
            <a:ext cx="2857953" cy="2817193"/>
            <a:chOff x="5825300" y="1714968"/>
            <a:chExt cx="4062767" cy="3372887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 rot="5400000" flipV="1">
              <a:off x="6039724" y="3182752"/>
              <a:ext cx="2069411" cy="174079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5825300" y="2033758"/>
              <a:ext cx="2490216" cy="1446630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7397851" y="3329833"/>
              <a:ext cx="2490216" cy="1446630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rot="5400000" flipV="1">
              <a:off x="7608255" y="1879276"/>
              <a:ext cx="2069411" cy="174079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24" name="TextBox 116"/>
            <p:cNvSpPr txBox="1"/>
            <p:nvPr/>
          </p:nvSpPr>
          <p:spPr bwMode="auto">
            <a:xfrm rot="16200000">
              <a:off x="8034852" y="2612422"/>
              <a:ext cx="1268589" cy="35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Unterhalten</a:t>
              </a:r>
            </a:p>
          </p:txBody>
        </p:sp>
        <p:sp>
          <p:nvSpPr>
            <p:cNvPr id="25" name="TextBox 117"/>
            <p:cNvSpPr txBox="1"/>
            <p:nvPr/>
          </p:nvSpPr>
          <p:spPr bwMode="auto">
            <a:xfrm>
              <a:off x="6334516" y="2609678"/>
              <a:ext cx="1392331" cy="29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Amüsieren</a:t>
              </a:r>
            </a:p>
          </p:txBody>
        </p:sp>
        <p:sp>
          <p:nvSpPr>
            <p:cNvPr id="26" name="TextBox 118"/>
            <p:cNvSpPr txBox="1"/>
            <p:nvPr/>
          </p:nvSpPr>
          <p:spPr bwMode="auto">
            <a:xfrm rot="16200000">
              <a:off x="6536095" y="3878140"/>
              <a:ext cx="1076670" cy="35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Feedback</a:t>
              </a:r>
            </a:p>
          </p:txBody>
        </p:sp>
        <p:sp>
          <p:nvSpPr>
            <p:cNvPr id="27" name="TextBox 119"/>
            <p:cNvSpPr txBox="1"/>
            <p:nvPr/>
          </p:nvSpPr>
          <p:spPr bwMode="auto">
            <a:xfrm>
              <a:off x="8305764" y="3905754"/>
              <a:ext cx="763389" cy="29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de-DE" sz="1600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Buffet</a:t>
              </a:r>
            </a:p>
          </p:txBody>
        </p:sp>
      </p:grpSp>
      <p:pic>
        <p:nvPicPr>
          <p:cNvPr id="3" name="Picture 3" descr="H:\Privat\Elternverein\JHV\Unterhalt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06" y="1265814"/>
            <a:ext cx="2581202" cy="25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pPr hangingPunct="0"/>
            <a:r>
              <a:rPr lang="de-DE" b="1" dirty="0" smtClean="0"/>
              <a:t>Statuten § 10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Aufgabenkreis der Generalversammlung</a:t>
            </a:r>
            <a:endParaRPr lang="de-DE" sz="2000" dirty="0"/>
          </a:p>
        </p:txBody>
      </p:sp>
      <p:sp>
        <p:nvSpPr>
          <p:cNvPr id="8" name="Horizontal Scroll 7"/>
          <p:cNvSpPr/>
          <p:nvPr/>
        </p:nvSpPr>
        <p:spPr bwMode="auto">
          <a:xfrm>
            <a:off x="467544" y="1124744"/>
            <a:ext cx="8640960" cy="5472608"/>
          </a:xfrm>
          <a:prstGeom prst="horizontalScroll">
            <a:avLst>
              <a:gd name="adj" fmla="val 8168"/>
            </a:avLst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72000" tIns="72000" rIns="72000" bIns="72000" rtlCol="0" anchor="ctr"/>
          <a:lstStyle/>
          <a:p>
            <a:pPr hangingPunct="0"/>
            <a:r>
              <a:rPr lang="de-DE" sz="2000" b="1" dirty="0" smtClean="0"/>
              <a:t>Der Generalversammlung sind folgende Aufgaben vorbehalten:</a:t>
            </a:r>
            <a:endParaRPr lang="de-DE" sz="1600" b="1" dirty="0" smtClean="0"/>
          </a:p>
          <a:p>
            <a:pPr hangingPunct="0"/>
            <a:r>
              <a:rPr lang="de-DE" sz="1600" dirty="0" smtClean="0"/>
              <a:t> 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Entgegennahme und Genehmigung des Rechenschaftsberichtes und des Rechnungsabschlusses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2800" dirty="0" smtClean="0"/>
              <a:t>Beschlussfassung über den Voranschlag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Bestellung und Enthebung der Mitglieder des Vorstandes und der Rechnungsprüfer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Entlastung des Vorstandes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Entscheidung über Berufung gegen Ausschlüsse von Mitgliedschaft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Beschlussfassung über Statutenänderungen und die freiwillige Auflösung des Vereines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Beratung und Beschlussfassung über sonstige auf der Tagesordnung stehende Fragen.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Beschließung der vom Vorstand vorgeschlagenen Höhe der Beitrittsgebühr und der Mitgliedsbeiträge für die ordentlichen Mitglieder.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37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2800" b="1" dirty="0" smtClean="0"/>
              <a:t>Beschlussfassung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über den Voranschlag</a:t>
            </a:r>
            <a:endParaRPr lang="de-DE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484"/>
            <a:ext cx="65346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3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720"/>
            <a:ext cx="9144000" cy="720000"/>
          </a:xfrm>
        </p:spPr>
        <p:txBody>
          <a:bodyPr>
            <a:normAutofit fontScale="90000"/>
          </a:bodyPr>
          <a:lstStyle/>
          <a:p>
            <a:pPr hangingPunct="0"/>
            <a:r>
              <a:rPr lang="de-DE" b="1" dirty="0" smtClean="0"/>
              <a:t>Statuten § 10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Aufgabenkreis der Generalversammlung</a:t>
            </a:r>
            <a:endParaRPr lang="de-DE" sz="2000" dirty="0"/>
          </a:p>
        </p:txBody>
      </p:sp>
      <p:sp>
        <p:nvSpPr>
          <p:cNvPr id="8" name="Horizontal Scroll 7"/>
          <p:cNvSpPr/>
          <p:nvPr/>
        </p:nvSpPr>
        <p:spPr bwMode="auto">
          <a:xfrm>
            <a:off x="467544" y="1124744"/>
            <a:ext cx="8640960" cy="5472608"/>
          </a:xfrm>
          <a:prstGeom prst="horizontalScroll">
            <a:avLst>
              <a:gd name="adj" fmla="val 8168"/>
            </a:avLst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lIns="72000" tIns="72000" rIns="72000" bIns="72000" rtlCol="0" anchor="ctr"/>
          <a:lstStyle/>
          <a:p>
            <a:pPr hangingPunct="0"/>
            <a:r>
              <a:rPr lang="de-DE" sz="2000" b="1" dirty="0" smtClean="0"/>
              <a:t>Der Generalversammlung sind folgende Aufgaben vorbehalten:</a:t>
            </a:r>
            <a:endParaRPr lang="de-DE" sz="1600" b="1" dirty="0" smtClean="0"/>
          </a:p>
          <a:p>
            <a:pPr hangingPunct="0"/>
            <a:r>
              <a:rPr lang="de-DE" sz="1600" dirty="0" smtClean="0"/>
              <a:t> 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Entgegennahme und Genehmigung des Rechenschaftsberichtes und des Rechnungsabschlusses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Beschlussfassung über den Voranschlag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Bestellung und Enthebung der Mitglieder des Vorstandes und der Rechnungsprüfer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Entlastung des Vorstandes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Entscheidung über Berufung gegen Ausschlüsse von Mitgliedschaft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strike="sngStrike" dirty="0" smtClean="0">
                <a:solidFill>
                  <a:schemeClr val="tx1">
                    <a:lumMod val="75000"/>
                  </a:schemeClr>
                </a:solidFill>
              </a:rPr>
              <a:t>Beschlussfassung über Statutenänderungen und die freiwillige Auflösung des Vereines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2800" dirty="0" smtClean="0"/>
              <a:t>Beratung und Beschlussfassung über sonstige auf der Tagesordnung stehende Fragen.</a:t>
            </a:r>
          </a:p>
          <a:p>
            <a:pPr marL="342900" lvl="0" indent="-342900">
              <a:buFont typeface="+mj-lt"/>
              <a:buAutoNum type="arabicParenR"/>
            </a:pPr>
            <a:r>
              <a:rPr lang="de-DE" sz="1800" dirty="0" smtClean="0"/>
              <a:t>Beschließung der vom Vorstand vorgeschlagenen Höhe der Beitrittsgebühr und der Mitgliedsbeiträge für die ordentlichen Mitglieder.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37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B-SLIDENAME" val="4 boxes with title"/>
  <p:tag name="FB-CATEGORY" val="Title slide, text and agenda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IFX Neues Design 2015">
      <a:dk1>
        <a:srgbClr val="000000"/>
      </a:dk1>
      <a:lt1>
        <a:srgbClr val="FFFFFF"/>
      </a:lt1>
      <a:dk2>
        <a:srgbClr val="000000"/>
      </a:dk2>
      <a:lt2>
        <a:srgbClr val="928285"/>
      </a:lt2>
      <a:accent1>
        <a:srgbClr val="E30034"/>
      </a:accent1>
      <a:accent2>
        <a:srgbClr val="E9E6E6"/>
      </a:accent2>
      <a:accent3>
        <a:srgbClr val="9BC3B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550</Words>
  <Application>Microsoft Office PowerPoint</Application>
  <PresentationFormat>On-screen Show (4:3)</PresentationFormat>
  <Paragraphs>175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Jahreshauptversammlung  IBCA  </vt:lpstr>
      <vt:lpstr>Statuten §9  Die Generalversammlung</vt:lpstr>
      <vt:lpstr>Statuten § 10 Aufgabenkreis der Generalversammlung</vt:lpstr>
      <vt:lpstr>Dr. Meinheimer  und Zuhörer</vt:lpstr>
      <vt:lpstr>Statuten § 10 Aufgabenkreis der Generalversammlung</vt:lpstr>
      <vt:lpstr>Get Together</vt:lpstr>
      <vt:lpstr>Statuten § 10 Aufgabenkreis der Generalversammlung</vt:lpstr>
      <vt:lpstr>Beschlussfassung  über den Voranschlag</vt:lpstr>
      <vt:lpstr>Statuten § 10 Aufgabenkreis der Generalversammlung</vt:lpstr>
      <vt:lpstr>Rückblick 2016/2017 Weihnachtsfeier</vt:lpstr>
      <vt:lpstr>Rückblick 2016/2017 Sprachreisen</vt:lpstr>
      <vt:lpstr>Rückblick 2016/2017 Projekt - MOVE</vt:lpstr>
      <vt:lpstr>Rückblick 2016/2017 Projekt - MOVE</vt:lpstr>
      <vt:lpstr>Rückblick 2016/2017 Cambridge Certificate Oktober 2017, Klasse 8A</vt:lpstr>
      <vt:lpstr>Ausblick 2017/2018 Finanzielle Unterstützung</vt:lpstr>
      <vt:lpstr>Rückblick 2016/2017 Film - IBCA</vt:lpstr>
      <vt:lpstr>Statuten § 10 Aufgabenkreis der Generalversammlung</vt:lpstr>
      <vt:lpstr>Beschließung der  Höhe des Jahresbeitrages</vt:lpstr>
      <vt:lpstr>Get Together</vt:lpstr>
      <vt:lpstr>Patenschaften &amp;  Ermäßigung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2004-03-02T21:24:15Z</cp:lastPrinted>
  <dcterms:created xsi:type="dcterms:W3CDTF">2017-10-13T09:03:14Z</dcterms:created>
  <dcterms:modified xsi:type="dcterms:W3CDTF">2017-11-09T13:55:38Z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v.02.00.01-2016-05-01</vt:lpwstr>
  </property>
  <property fmtid="{D5CDD505-2E9C-101B-9397-08002B2CF9AE}" pid="3" name="TemplateCompany">
    <vt:lpwstr>IFX</vt:lpwstr>
  </property>
  <property fmtid="{D5CDD505-2E9C-101B-9397-08002B2CF9AE}" pid="4" name="ConfidentialityMarking">
    <vt:lpwstr>restricted</vt:lpwstr>
  </property>
  <property fmtid="{D5CDD505-2E9C-101B-9397-08002B2CF9AE}" pid="5" name="AdditionalMarking">
    <vt:lpwstr/>
  </property>
  <property fmtid="{D5CDD505-2E9C-101B-9397-08002B2CF9AE}" pid="6" name="Owner">
    <vt:lpwstr/>
  </property>
  <property fmtid="{D5CDD505-2E9C-101B-9397-08002B2CF9AE}" pid="7" name="DocumentID">
    <vt:lpwstr/>
  </property>
  <property fmtid="{D5CDD505-2E9C-101B-9397-08002B2CF9AE}" pid="8" name="DocumentVersion">
    <vt:lpwstr/>
  </property>
  <property fmtid="{D5CDD505-2E9C-101B-9397-08002B2CF9AE}" pid="9" name="Proprietary">
    <vt:lpwstr/>
  </property>
</Properties>
</file>